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67" r:id="rId3"/>
    <p:sldId id="268" r:id="rId4"/>
    <p:sldId id="270" r:id="rId5"/>
    <p:sldId id="271" r:id="rId6"/>
    <p:sldId id="273" r:id="rId7"/>
    <p:sldId id="258" r:id="rId8"/>
    <p:sldId id="260" r:id="rId9"/>
    <p:sldId id="259" r:id="rId10"/>
    <p:sldId id="272" r:id="rId11"/>
    <p:sldId id="261" r:id="rId12"/>
    <p:sldId id="274" r:id="rId13"/>
    <p:sldId id="262" r:id="rId14"/>
    <p:sldId id="263" r:id="rId15"/>
    <p:sldId id="264" r:id="rId16"/>
    <p:sldId id="265" r:id="rId17"/>
    <p:sldId id="275" r:id="rId18"/>
    <p:sldId id="276" r:id="rId19"/>
    <p:sldId id="277"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7429E-DFCF-49FA-9778-762BA2907984}" type="datetimeFigureOut">
              <a:rPr lang="en-IN" smtClean="0"/>
              <a:pPr/>
              <a:t>21-09-2019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C6F91-006C-4877-AB54-335AAEFD5528}" type="slidenum">
              <a:rPr lang="en-IN" smtClean="0"/>
              <a:pPr/>
              <a:t>‹#›</a:t>
            </a:fld>
            <a:endParaRPr lang="en-IN"/>
          </a:p>
        </p:txBody>
      </p:sp>
    </p:spTree>
    <p:extLst>
      <p:ext uri="{BB962C8B-B14F-4D97-AF65-F5344CB8AC3E}">
        <p14:creationId xmlns:p14="http://schemas.microsoft.com/office/powerpoint/2010/main" val="195327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739509-5806-4416-9815-7D75347DFC1A}" type="slidenum">
              <a:rPr lang="en-US" altLang="en-US">
                <a:latin typeface="Times" panose="02020603050405020304" pitchFamily="18" charset="0"/>
                <a:ea typeface="ＭＳ Ｐゴシック" panose="020B0600070205080204" pitchFamily="34" charset="-128"/>
              </a:rPr>
              <a:pPr/>
              <a:t>2</a:t>
            </a:fld>
            <a:endParaRPr lang="en-US" altLang="en-US">
              <a:latin typeface="Times" panose="02020603050405020304" pitchFamily="18" charset="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43399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B05E04-5A9C-4981-AC0B-E769FA897024}" type="slidenum">
              <a:rPr lang="en-US" altLang="en-US"/>
              <a:pPr eaLnBrk="1" hangingPunct="1"/>
              <a:t>3</a:t>
            </a:fld>
            <a:endParaRPr lang="en-US" alt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46074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21-Sep-19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21-Sep-19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21-Sep-19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5D486C8-688B-4E41-B3B7-D64CD8D9255C}" type="slidenum">
              <a:rPr lang="en-US" altLang="en-US"/>
              <a:pPr/>
              <a:t>‹#›</a:t>
            </a:fld>
            <a:endParaRPr lang="en-US" altLang="en-US"/>
          </a:p>
        </p:txBody>
      </p:sp>
    </p:spTree>
    <p:extLst>
      <p:ext uri="{BB962C8B-B14F-4D97-AF65-F5344CB8AC3E}">
        <p14:creationId xmlns:p14="http://schemas.microsoft.com/office/powerpoint/2010/main" val="15446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21-Sep-19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21-Sep-19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21-Sep-19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21-Sep-19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21-Sep-19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21-Sep-19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21-Sep-19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21-Sep-19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21-Sep-19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88505" y="4718144"/>
            <a:ext cx="3070411" cy="996856"/>
          </a:xfrm>
        </p:spPr>
        <p:txBody>
          <a:bodyPr/>
          <a:lstStyle/>
          <a:p>
            <a:pPr algn="r"/>
            <a:r>
              <a:rPr lang="en-IN" b="1" dirty="0" smtClean="0">
                <a:solidFill>
                  <a:srgbClr val="002060"/>
                </a:solidFill>
                <a:latin typeface="Agency FB" panose="020B0503020202020204" pitchFamily="34" charset="0"/>
              </a:rPr>
              <a:t>Dr. </a:t>
            </a:r>
            <a:r>
              <a:rPr lang="en-IN" b="1" dirty="0" err="1" smtClean="0">
                <a:solidFill>
                  <a:srgbClr val="002060"/>
                </a:solidFill>
                <a:latin typeface="Agency FB" panose="020B0503020202020204" pitchFamily="34" charset="0"/>
              </a:rPr>
              <a:t>Arun</a:t>
            </a:r>
            <a:r>
              <a:rPr lang="en-IN" b="1" dirty="0" smtClean="0">
                <a:solidFill>
                  <a:srgbClr val="002060"/>
                </a:solidFill>
                <a:latin typeface="Agency FB" panose="020B0503020202020204" pitchFamily="34" charset="0"/>
              </a:rPr>
              <a:t> R. Nair</a:t>
            </a:r>
          </a:p>
          <a:p>
            <a:pPr algn="r"/>
            <a:r>
              <a:rPr lang="en-IN" b="1" dirty="0" smtClean="0">
                <a:solidFill>
                  <a:srgbClr val="002060"/>
                </a:solidFill>
                <a:latin typeface="Agency FB" panose="020B0503020202020204" pitchFamily="34" charset="0"/>
              </a:rPr>
              <a:t>Dept. of </a:t>
            </a:r>
            <a:r>
              <a:rPr lang="en-IN" b="1" dirty="0" err="1" smtClean="0">
                <a:solidFill>
                  <a:srgbClr val="002060"/>
                </a:solidFill>
                <a:latin typeface="Agency FB" panose="020B0503020202020204" pitchFamily="34" charset="0"/>
              </a:rPr>
              <a:t>P.M</a:t>
            </a:r>
            <a:r>
              <a:rPr lang="en-IN" b="1" dirty="0" smtClean="0">
                <a:solidFill>
                  <a:srgbClr val="002060"/>
                </a:solidFill>
                <a:latin typeface="Agency FB" panose="020B0503020202020204" pitchFamily="34" charset="0"/>
              </a:rPr>
              <a:t>, </a:t>
            </a:r>
            <a:r>
              <a:rPr lang="en-IN" b="1" dirty="0" err="1" smtClean="0">
                <a:solidFill>
                  <a:srgbClr val="002060"/>
                </a:solidFill>
                <a:latin typeface="Agency FB" panose="020B0503020202020204" pitchFamily="34" charset="0"/>
              </a:rPr>
              <a:t>SKHMC</a:t>
            </a:r>
            <a:endParaRPr lang="en-IN" b="1" dirty="0">
              <a:solidFill>
                <a:srgbClr val="002060"/>
              </a:solidFill>
              <a:latin typeface="Agency FB" panose="020B0503020202020204" pitchFamily="34" charset="0"/>
            </a:endParaRPr>
          </a:p>
        </p:txBody>
      </p:sp>
      <p:sp>
        <p:nvSpPr>
          <p:cNvPr id="4" name="Title 1"/>
          <p:cNvSpPr>
            <a:spLocks noGrp="1"/>
          </p:cNvSpPr>
          <p:nvPr>
            <p:ph type="ctrTitle"/>
          </p:nvPr>
        </p:nvSpPr>
        <p:spPr>
          <a:xfrm>
            <a:off x="1279710" y="530692"/>
            <a:ext cx="9144000" cy="1782202"/>
          </a:xfrm>
        </p:spPr>
        <p:txBody>
          <a:bodyPr/>
          <a:lstStyle/>
          <a:p>
            <a:pPr eaLnBrk="1" hangingPunct="1"/>
            <a:r>
              <a:rPr lang="en-US" altLang="en-US" dirty="0" smtClean="0">
                <a:solidFill>
                  <a:srgbClr val="00B050"/>
                </a:solidFill>
                <a:latin typeface="Algerian" panose="04020705040A02060702" pitchFamily="82" charset="0"/>
              </a:rPr>
              <a:t>Development of the</a:t>
            </a:r>
            <a:br>
              <a:rPr lang="en-US" altLang="en-US" dirty="0" smtClean="0">
                <a:solidFill>
                  <a:srgbClr val="00B050"/>
                </a:solidFill>
                <a:latin typeface="Algerian" panose="04020705040A02060702" pitchFamily="82" charset="0"/>
              </a:rPr>
            </a:br>
            <a:r>
              <a:rPr lang="en-US" altLang="en-US" dirty="0" smtClean="0">
                <a:solidFill>
                  <a:srgbClr val="00B050"/>
                </a:solidFill>
                <a:latin typeface="Algerian" panose="04020705040A02060702" pitchFamily="82" charset="0"/>
              </a:rPr>
              <a:t>Nervous System</a:t>
            </a:r>
          </a:p>
        </p:txBody>
      </p:sp>
      <p:pic>
        <p:nvPicPr>
          <p:cNvPr id="5" name="Picture 4"/>
          <p:cNvPicPr>
            <a:picLocks noChangeAspect="1"/>
          </p:cNvPicPr>
          <p:nvPr/>
        </p:nvPicPr>
        <p:blipFill>
          <a:blip r:embed="rId2"/>
          <a:stretch>
            <a:fillRect/>
          </a:stretch>
        </p:blipFill>
        <p:spPr>
          <a:xfrm>
            <a:off x="0" y="2904565"/>
            <a:ext cx="7028328" cy="3953435"/>
          </a:xfrm>
          <a:prstGeom prst="rect">
            <a:avLst/>
          </a:prstGeom>
        </p:spPr>
      </p:pic>
    </p:spTree>
    <p:extLst>
      <p:ext uri="{BB962C8B-B14F-4D97-AF65-F5344CB8AC3E}">
        <p14:creationId xmlns:p14="http://schemas.microsoft.com/office/powerpoint/2010/main" val="1812902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solidFill>
                  <a:srgbClr val="FF0000"/>
                </a:solidFill>
                <a:latin typeface="Times New Roman" panose="02020603050405020304" pitchFamily="18" charset="0"/>
                <a:cs typeface="Times New Roman" panose="02020603050405020304" pitchFamily="18" charset="0"/>
              </a:rPr>
              <a:t>Development of Brain</a:t>
            </a:r>
            <a:endParaRPr lang="en-I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957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471954" cy="6791022"/>
          </a:xfrm>
          <a:prstGeom prst="rect">
            <a:avLst/>
          </a:prstGeom>
        </p:spPr>
      </p:pic>
      <p:sp>
        <p:nvSpPr>
          <p:cNvPr id="3" name="Rectangle 2"/>
          <p:cNvSpPr/>
          <p:nvPr/>
        </p:nvSpPr>
        <p:spPr>
          <a:xfrm>
            <a:off x="7524207" y="255288"/>
            <a:ext cx="4667793" cy="5632311"/>
          </a:xfrm>
          <a:prstGeom prst="rect">
            <a:avLst/>
          </a:prstGeom>
        </p:spPr>
        <p:txBody>
          <a:bodyPr wrap="square">
            <a:spAutoFit/>
          </a:bodyPr>
          <a:lstStyle/>
          <a:p>
            <a:pPr algn="just"/>
            <a:r>
              <a:rPr lang="en-US" sz="2400" dirty="0" smtClean="0">
                <a:latin typeface="Times New Roman" pitchFamily="18" charset="0"/>
                <a:cs typeface="Times New Roman" pitchFamily="18" charset="0"/>
              </a:rPr>
              <a:t>The human has the most complex brain of the primates group. Their development is prolonged beyond birth and it is not completed structurally nor </a:t>
            </a:r>
            <a:r>
              <a:rPr lang="en-US" sz="2400" dirty="0" err="1" smtClean="0">
                <a:latin typeface="Times New Roman" pitchFamily="18" charset="0"/>
                <a:cs typeface="Times New Roman" pitchFamily="18" charset="0"/>
              </a:rPr>
              <a:t>neuro</a:t>
            </a:r>
            <a:r>
              <a:rPr lang="en-US" sz="2400" dirty="0" smtClean="0">
                <a:latin typeface="Times New Roman" pitchFamily="18" charset="0"/>
                <a:cs typeface="Times New Roman" pitchFamily="18" charset="0"/>
              </a:rPr>
              <a:t>-chemically until age of 20 years. Decades later, degenerative phenomena begin to be evident, that little by little will drive us to death. At the end of the life, 113 grams approximate of cerebral mass are lost. The endowment of furrows and convolutions are fixed before birth, while the cerebral surface ends up having values next to the adult at 2 years.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90783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ntp.jpeg"/>
          <p:cNvPicPr>
            <a:picLocks noChangeAspect="1"/>
          </p:cNvPicPr>
          <p:nvPr/>
        </p:nvPicPr>
        <p:blipFill>
          <a:blip r:embed="rId2"/>
          <a:stretch>
            <a:fillRect/>
          </a:stretch>
        </p:blipFill>
        <p:spPr>
          <a:xfrm>
            <a:off x="0" y="-1"/>
            <a:ext cx="9418320" cy="68710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70867" cy="4356847"/>
          </a:xfrm>
          <a:prstGeom prst="rect">
            <a:avLst/>
          </a:prstGeom>
        </p:spPr>
      </p:pic>
    </p:spTree>
    <p:extLst>
      <p:ext uri="{BB962C8B-B14F-4D97-AF65-F5344CB8AC3E}">
        <p14:creationId xmlns:p14="http://schemas.microsoft.com/office/powerpoint/2010/main" val="58222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5160" cy="5190565"/>
          </a:xfrm>
          <a:prstGeom prst="rect">
            <a:avLst/>
          </a:prstGeom>
        </p:spPr>
      </p:pic>
    </p:spTree>
    <p:extLst>
      <p:ext uri="{BB962C8B-B14F-4D97-AF65-F5344CB8AC3E}">
        <p14:creationId xmlns:p14="http://schemas.microsoft.com/office/powerpoint/2010/main" val="395268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7447" cy="6859142"/>
          </a:xfrm>
          <a:prstGeom prst="rect">
            <a:avLst/>
          </a:prstGeom>
        </p:spPr>
      </p:pic>
    </p:spTree>
    <p:extLst>
      <p:ext uri="{BB962C8B-B14F-4D97-AF65-F5344CB8AC3E}">
        <p14:creationId xmlns:p14="http://schemas.microsoft.com/office/powerpoint/2010/main" val="3748651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8823" y="483326"/>
            <a:ext cx="5640977" cy="5693637"/>
          </a:xfrm>
        </p:spPr>
        <p:txBody>
          <a:bodyPr>
            <a:normAutofit/>
          </a:bodyPr>
          <a:lstStyle/>
          <a:p>
            <a:pPr>
              <a:buNone/>
            </a:pPr>
            <a:r>
              <a:rPr lang="en-US" b="1" dirty="0" err="1" smtClean="0">
                <a:solidFill>
                  <a:srgbClr val="C00000"/>
                </a:solidFill>
                <a:latin typeface="Times New Roman" pitchFamily="18" charset="0"/>
                <a:cs typeface="Times New Roman" pitchFamily="18" charset="0"/>
              </a:rPr>
              <a:t>Prosencephalon</a:t>
            </a:r>
            <a:r>
              <a:rPr lang="en-US" b="1" dirty="0" smtClean="0">
                <a:solidFill>
                  <a:srgbClr val="C00000"/>
                </a:solidFill>
                <a:latin typeface="Times New Roman" pitchFamily="18" charset="0"/>
                <a:cs typeface="Times New Roman" pitchFamily="18" charset="0"/>
              </a:rPr>
              <a:t> (forebrain)</a:t>
            </a:r>
            <a:r>
              <a:rPr lang="en-US"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Telencephalon</a:t>
            </a:r>
            <a:r>
              <a:rPr lang="en-US" b="1" dirty="0" smtClean="0">
                <a:latin typeface="Times New Roman" pitchFamily="18" charset="0"/>
                <a:cs typeface="Times New Roman" pitchFamily="18" charset="0"/>
                <a:sym typeface="Wingdings" pitchFamily="2" charset="2"/>
              </a:rPr>
              <a:t> &amp; Diencephalon.</a:t>
            </a:r>
          </a:p>
          <a:p>
            <a:pPr>
              <a:buNone/>
            </a:pPr>
            <a:r>
              <a:rPr lang="en-US" b="1" dirty="0" err="1" smtClean="0">
                <a:latin typeface="Times New Roman" pitchFamily="18" charset="0"/>
                <a:cs typeface="Times New Roman" pitchFamily="18" charset="0"/>
                <a:sym typeface="Wingdings" pitchFamily="2" charset="2"/>
              </a:rPr>
              <a:t>Telencephalon</a:t>
            </a:r>
            <a:r>
              <a:rPr lang="en-US" dirty="0" smtClean="0">
                <a:latin typeface="Times New Roman" pitchFamily="18" charset="0"/>
                <a:cs typeface="Times New Roman" pitchFamily="18" charset="0"/>
                <a:sym typeface="Wingdings" pitchFamily="2" charset="2"/>
              </a:rPr>
              <a:t> cerebral cortex, corpus Striatum &amp; L. ventricles.</a:t>
            </a:r>
          </a:p>
          <a:p>
            <a:pPr>
              <a:buNone/>
            </a:pPr>
            <a:r>
              <a:rPr lang="en-US" b="1" dirty="0" smtClean="0">
                <a:latin typeface="Times New Roman" pitchFamily="18" charset="0"/>
                <a:cs typeface="Times New Roman" pitchFamily="18" charset="0"/>
                <a:sym typeface="Wingdings" pitchFamily="2" charset="2"/>
              </a:rPr>
              <a:t>Diencephalon </a:t>
            </a:r>
            <a:r>
              <a:rPr lang="en-US" dirty="0" smtClean="0">
                <a:latin typeface="Times New Roman" pitchFamily="18" charset="0"/>
                <a:cs typeface="Times New Roman" pitchFamily="18" charset="0"/>
                <a:sym typeface="Wingdings" pitchFamily="2" charset="2"/>
              </a:rPr>
              <a:t>Thalamus, Hypothalamus, </a:t>
            </a:r>
            <a:r>
              <a:rPr lang="en-US" dirty="0" err="1" smtClean="0">
                <a:latin typeface="Times New Roman" pitchFamily="18" charset="0"/>
                <a:cs typeface="Times New Roman" pitchFamily="18" charset="0"/>
                <a:sym typeface="Wingdings" pitchFamily="2" charset="2"/>
              </a:rPr>
              <a:t>Epithalamus</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Metathalamus</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Subthalamus</a:t>
            </a:r>
            <a:r>
              <a:rPr lang="en-US" dirty="0" smtClean="0">
                <a:latin typeface="Times New Roman" pitchFamily="18" charset="0"/>
                <a:cs typeface="Times New Roman" pitchFamily="18" charset="0"/>
                <a:sym typeface="Wingdings" pitchFamily="2" charset="2"/>
              </a:rPr>
              <a:t> &amp; Third Ventricle</a:t>
            </a:r>
            <a:r>
              <a:rPr lang="en-US" b="1" dirty="0" smtClean="0">
                <a:latin typeface="Times New Roman" pitchFamily="18" charset="0"/>
                <a:cs typeface="Times New Roman" pitchFamily="18" charset="0"/>
                <a:sym typeface="Wingdings" pitchFamily="2" charset="2"/>
              </a:rPr>
              <a:t>.</a:t>
            </a:r>
          </a:p>
          <a:p>
            <a:pPr>
              <a:buNone/>
            </a:pPr>
            <a:r>
              <a:rPr lang="en-US" b="1" dirty="0" err="1" smtClean="0">
                <a:solidFill>
                  <a:srgbClr val="C00000"/>
                </a:solidFill>
                <a:latin typeface="Times New Roman" pitchFamily="18" charset="0"/>
                <a:cs typeface="Times New Roman" pitchFamily="18" charset="0"/>
              </a:rPr>
              <a:t>Mesencephalon</a:t>
            </a:r>
            <a:r>
              <a:rPr lang="en-US" b="1" dirty="0" smtClean="0">
                <a:solidFill>
                  <a:srgbClr val="C00000"/>
                </a:solidFill>
                <a:latin typeface="Times New Roman" pitchFamily="18" charset="0"/>
                <a:cs typeface="Times New Roman" pitchFamily="18" charset="0"/>
              </a:rPr>
              <a:t> (Mid Brain) </a:t>
            </a:r>
            <a:r>
              <a:rPr lang="en-US" dirty="0" smtClean="0">
                <a:latin typeface="Times New Roman" pitchFamily="18" charset="0"/>
                <a:cs typeface="Times New Roman" pitchFamily="18" charset="0"/>
                <a:sym typeface="Wingdings" pitchFamily="2" charset="2"/>
              </a:rPr>
              <a:t></a:t>
            </a:r>
          </a:p>
          <a:p>
            <a:pPr>
              <a:buNone/>
            </a:pPr>
            <a:r>
              <a:rPr lang="en-US" dirty="0" smtClean="0">
                <a:latin typeface="Times New Roman" pitchFamily="18" charset="0"/>
                <a:cs typeface="Times New Roman" pitchFamily="18" charset="0"/>
                <a:sym typeface="Wingdings" pitchFamily="2" charset="2"/>
              </a:rPr>
              <a:t>Midbrain&amp; cerebral Aqueduct</a:t>
            </a:r>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a:xfrm>
            <a:off x="6172199" y="483326"/>
            <a:ext cx="6019801" cy="5693637"/>
          </a:xfrm>
        </p:spPr>
        <p:txBody>
          <a:bodyPr/>
          <a:lstStyle/>
          <a:p>
            <a:pPr>
              <a:buNone/>
            </a:pPr>
            <a:r>
              <a:rPr lang="en-US" b="1" dirty="0" err="1" smtClean="0">
                <a:solidFill>
                  <a:srgbClr val="C00000"/>
                </a:solidFill>
                <a:latin typeface="Times New Roman" pitchFamily="18" charset="0"/>
                <a:cs typeface="Times New Roman" pitchFamily="18" charset="0"/>
              </a:rPr>
              <a:t>Rhombencephalon</a:t>
            </a:r>
            <a:r>
              <a:rPr lang="en-US" b="1" dirty="0" smtClean="0">
                <a:solidFill>
                  <a:srgbClr val="C00000"/>
                </a:solidFill>
                <a:latin typeface="Times New Roman" pitchFamily="18" charset="0"/>
                <a:cs typeface="Times New Roman" pitchFamily="18" charset="0"/>
              </a:rPr>
              <a:t> (hindbrain)</a:t>
            </a:r>
            <a:r>
              <a:rPr lang="en-US" dirty="0" smtClean="0">
                <a:sym typeface="Wingdings" pitchFamily="2" charset="2"/>
              </a:rPr>
              <a:t> </a:t>
            </a:r>
            <a:r>
              <a:rPr lang="en-US" b="1" dirty="0" err="1" smtClean="0">
                <a:latin typeface="Times New Roman" pitchFamily="18" charset="0"/>
                <a:cs typeface="Times New Roman" pitchFamily="18" charset="0"/>
                <a:sym typeface="Wingdings" pitchFamily="2" charset="2"/>
              </a:rPr>
              <a:t>Metencephalon</a:t>
            </a:r>
            <a:r>
              <a:rPr lang="en-US" b="1" dirty="0" smtClean="0">
                <a:latin typeface="Times New Roman" pitchFamily="18" charset="0"/>
                <a:cs typeface="Times New Roman" pitchFamily="18" charset="0"/>
                <a:sym typeface="Wingdings" pitchFamily="2" charset="2"/>
              </a:rPr>
              <a:t> &amp; </a:t>
            </a:r>
            <a:r>
              <a:rPr lang="en-US" b="1" dirty="0" err="1" smtClean="0">
                <a:latin typeface="Times New Roman" pitchFamily="18" charset="0"/>
                <a:cs typeface="Times New Roman" pitchFamily="18" charset="0"/>
                <a:sym typeface="Wingdings" pitchFamily="2" charset="2"/>
              </a:rPr>
              <a:t>Myelencephalon</a:t>
            </a:r>
            <a:endParaRPr lang="en-US" b="1" dirty="0" smtClean="0">
              <a:latin typeface="Times New Roman" pitchFamily="18" charset="0"/>
              <a:cs typeface="Times New Roman" pitchFamily="18" charset="0"/>
              <a:sym typeface="Wingdings" pitchFamily="2" charset="2"/>
            </a:endParaRPr>
          </a:p>
          <a:p>
            <a:pPr>
              <a:buNone/>
            </a:pPr>
            <a:r>
              <a:rPr lang="en-US" b="1" dirty="0" err="1" smtClean="0">
                <a:latin typeface="Times New Roman" pitchFamily="18" charset="0"/>
                <a:cs typeface="Times New Roman" pitchFamily="18" charset="0"/>
                <a:sym typeface="Wingdings" pitchFamily="2" charset="2"/>
              </a:rPr>
              <a:t>Metencephalon</a:t>
            </a:r>
            <a:r>
              <a:rPr lang="en-US" b="1" dirty="0" smtClean="0">
                <a:latin typeface="Times New Roman" pitchFamily="18" charset="0"/>
                <a:cs typeface="Times New Roman" pitchFamily="18" charset="0"/>
                <a:sym typeface="Wingdings" pitchFamily="2" charset="2"/>
              </a:rPr>
              <a:t> </a:t>
            </a:r>
            <a:r>
              <a:rPr lang="en-US" dirty="0" smtClean="0">
                <a:latin typeface="Times New Roman" pitchFamily="18" charset="0"/>
                <a:cs typeface="Times New Roman" pitchFamily="18" charset="0"/>
                <a:sym typeface="Wingdings" pitchFamily="2" charset="2"/>
              </a:rPr>
              <a:t>Pons &amp; Cerebellum 4</a:t>
            </a:r>
            <a:r>
              <a:rPr lang="en-US" baseline="30000" dirty="0" smtClean="0">
                <a:latin typeface="Times New Roman" pitchFamily="18" charset="0"/>
                <a:cs typeface="Times New Roman" pitchFamily="18" charset="0"/>
                <a:sym typeface="Wingdings" pitchFamily="2" charset="2"/>
              </a:rPr>
              <a:t>th</a:t>
            </a:r>
            <a:r>
              <a:rPr lang="en-US" dirty="0" smtClean="0">
                <a:latin typeface="Times New Roman" pitchFamily="18" charset="0"/>
                <a:cs typeface="Times New Roman" pitchFamily="18" charset="0"/>
                <a:sym typeface="Wingdings" pitchFamily="2" charset="2"/>
              </a:rPr>
              <a:t> Vent. </a:t>
            </a:r>
          </a:p>
          <a:p>
            <a:pPr>
              <a:buNone/>
            </a:pPr>
            <a:r>
              <a:rPr lang="en-US" b="1" dirty="0" err="1" smtClean="0">
                <a:latin typeface="Times New Roman" pitchFamily="18" charset="0"/>
                <a:cs typeface="Times New Roman" pitchFamily="18" charset="0"/>
                <a:sym typeface="Wingdings" pitchFamily="2" charset="2"/>
              </a:rPr>
              <a:t>Myelencephalon</a:t>
            </a:r>
            <a:r>
              <a:rPr lang="en-US" dirty="0" smtClean="0">
                <a:latin typeface="Times New Roman" pitchFamily="18" charset="0"/>
                <a:cs typeface="Times New Roman" pitchFamily="18" charset="0"/>
                <a:sym typeface="Wingdings" pitchFamily="2" charset="2"/>
              </a:rPr>
              <a:t> medulla </a:t>
            </a:r>
            <a:r>
              <a:rPr lang="en-US" dirty="0" err="1" smtClean="0">
                <a:latin typeface="Times New Roman" pitchFamily="18" charset="0"/>
                <a:cs typeface="Times New Roman" pitchFamily="18" charset="0"/>
                <a:sym typeface="Wingdings" pitchFamily="2" charset="2"/>
              </a:rPr>
              <a:t>Oblangata</a:t>
            </a:r>
            <a:r>
              <a:rPr lang="en-US" dirty="0" smtClean="0">
                <a:latin typeface="Times New Roman" pitchFamily="18" charset="0"/>
                <a:cs typeface="Times New Roman" pitchFamily="18" charset="0"/>
                <a:sym typeface="Wingdings" pitchFamily="2" charset="2"/>
              </a:rPr>
              <a:t> to 4</a:t>
            </a:r>
            <a:r>
              <a:rPr lang="en-US" baseline="30000" dirty="0" smtClean="0">
                <a:latin typeface="Times New Roman" pitchFamily="18" charset="0"/>
                <a:cs typeface="Times New Roman" pitchFamily="18" charset="0"/>
                <a:sym typeface="Wingdings" pitchFamily="2" charset="2"/>
              </a:rPr>
              <a:t>th</a:t>
            </a:r>
            <a:r>
              <a:rPr lang="en-US" dirty="0" smtClean="0">
                <a:latin typeface="Times New Roman" pitchFamily="18" charset="0"/>
                <a:cs typeface="Times New Roman" pitchFamily="18" charset="0"/>
                <a:sym typeface="Wingdings" pitchFamily="2" charset="2"/>
              </a:rPr>
              <a:t> Vent.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7059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570016"/>
            <a:ext cx="12192000" cy="600164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Times New Roman" pitchFamily="18" charset="0"/>
                <a:cs typeface="Times New Roman" pitchFamily="18" charset="0"/>
              </a:rPr>
              <a:t>As the neural tube matures, the lateral walls thicken and form a longitudinal groove </a:t>
            </a:r>
            <a:r>
              <a:rPr kumimoji="0" lang="en-US" sz="3200" b="0" i="0" u="none" strike="noStrike" cap="none" normalizeH="0" dirty="0" smtClean="0">
                <a:ln>
                  <a:noFill/>
                </a:ln>
                <a:effectLst/>
                <a:latin typeface="Times New Roman" pitchFamily="18" charset="0"/>
                <a:cs typeface="Times New Roman" pitchFamily="18" charset="0"/>
              </a:rPr>
              <a:t> </a:t>
            </a:r>
            <a:r>
              <a:rPr kumimoji="0" lang="en-US" sz="3200" b="0" i="0" u="none" strike="noStrike" cap="none" normalizeH="0" baseline="0" dirty="0" smtClean="0">
                <a:ln>
                  <a:noFill/>
                </a:ln>
                <a:effectLst/>
                <a:latin typeface="Times New Roman" pitchFamily="18" charset="0"/>
                <a:cs typeface="Times New Roman" pitchFamily="18" charset="0"/>
              </a:rPr>
              <a:t>called the </a:t>
            </a:r>
            <a:r>
              <a:rPr kumimoji="0" lang="en-US" sz="3200" b="1" i="0" u="none" strike="noStrike" cap="none" normalizeH="0" baseline="0" dirty="0" err="1" smtClean="0">
                <a:ln>
                  <a:noFill/>
                </a:ln>
                <a:effectLst/>
                <a:latin typeface="Times New Roman" pitchFamily="18" charset="0"/>
                <a:cs typeface="Times New Roman" pitchFamily="18" charset="0"/>
              </a:rPr>
              <a:t>sulcus</a:t>
            </a:r>
            <a:r>
              <a:rPr kumimoji="0" lang="en-US" sz="3200" b="1" i="0" u="none" strike="noStrike" cap="none" normalizeH="0" baseline="0" dirty="0" smtClean="0">
                <a:ln>
                  <a:noFill/>
                </a:ln>
                <a:effectLst/>
                <a:latin typeface="Times New Roman" pitchFamily="18" charset="0"/>
                <a:cs typeface="Times New Roman" pitchFamily="18" charset="0"/>
              </a:rPr>
              <a:t> </a:t>
            </a:r>
            <a:r>
              <a:rPr kumimoji="0" lang="en-US" sz="3200" b="1" i="0" u="none" strike="noStrike" cap="none" normalizeH="0" baseline="0" dirty="0" err="1" smtClean="0">
                <a:ln>
                  <a:noFill/>
                </a:ln>
                <a:effectLst/>
                <a:latin typeface="Times New Roman" pitchFamily="18" charset="0"/>
                <a:cs typeface="Times New Roman" pitchFamily="18" charset="0"/>
              </a:rPr>
              <a:t>limitans</a:t>
            </a:r>
            <a:r>
              <a:rPr kumimoji="0" lang="en-US" sz="3200" b="0" i="0" u="none" strike="noStrike" cap="none" normalizeH="0" baseline="0" dirty="0" smtClean="0">
                <a:ln>
                  <a:noFill/>
                </a:ln>
                <a:effectLst/>
                <a:latin typeface="Times New Roman" pitchFamily="18" charset="0"/>
                <a:cs typeface="Times New Roman" pitchFamily="18" charset="0"/>
              </a:rPr>
              <a:t>, which extends the length of the spinal cord and divides </a:t>
            </a:r>
            <a:r>
              <a:rPr kumimoji="0" lang="en-US" sz="3200" b="0" i="0" u="none" strike="noStrike" cap="none" normalizeH="0" dirty="0" smtClean="0">
                <a:ln>
                  <a:noFill/>
                </a:ln>
                <a:effectLst/>
                <a:latin typeface="Times New Roman" pitchFamily="18" charset="0"/>
                <a:cs typeface="Times New Roman" pitchFamily="18" charset="0"/>
              </a:rPr>
              <a:t> </a:t>
            </a:r>
            <a:r>
              <a:rPr kumimoji="0" lang="en-US" sz="3200" b="0" i="0" u="none" strike="noStrike" cap="none" normalizeH="0" baseline="0" dirty="0" smtClean="0">
                <a:ln>
                  <a:noFill/>
                </a:ln>
                <a:effectLst/>
                <a:latin typeface="Times New Roman" pitchFamily="18" charset="0"/>
                <a:cs typeface="Times New Roman" pitchFamily="18" charset="0"/>
              </a:rPr>
              <a:t>the spinal cord into dorsal and ventral portions. The dorsal portions are called the </a:t>
            </a:r>
            <a:r>
              <a:rPr kumimoji="0" lang="en-US" sz="3200" b="0" i="0" u="none" strike="noStrike" cap="none" normalizeH="0" dirty="0" smtClean="0">
                <a:ln>
                  <a:noFill/>
                </a:ln>
                <a:effectLst/>
                <a:latin typeface="Times New Roman" pitchFamily="18" charset="0"/>
                <a:cs typeface="Times New Roman" pitchFamily="18" charset="0"/>
              </a:rPr>
              <a:t> </a:t>
            </a:r>
            <a:r>
              <a:rPr kumimoji="0" lang="en-US" sz="3200" b="1" i="0" u="none" strike="noStrike" cap="none" normalizeH="0" baseline="0" dirty="0" err="1" smtClean="0">
                <a:ln>
                  <a:noFill/>
                </a:ln>
                <a:effectLst/>
                <a:latin typeface="Times New Roman" pitchFamily="18" charset="0"/>
                <a:cs typeface="Times New Roman" pitchFamily="18" charset="0"/>
              </a:rPr>
              <a:t>alar</a:t>
            </a:r>
            <a:r>
              <a:rPr kumimoji="0" lang="en-US" sz="3200" b="1" i="0" u="none" strike="noStrike" cap="none" normalizeH="0" baseline="0" dirty="0" smtClean="0">
                <a:ln>
                  <a:noFill/>
                </a:ln>
                <a:effectLst/>
                <a:latin typeface="Times New Roman" pitchFamily="18" charset="0"/>
                <a:cs typeface="Times New Roman" pitchFamily="18" charset="0"/>
              </a:rPr>
              <a:t> columns (or plates)</a:t>
            </a:r>
            <a:r>
              <a:rPr kumimoji="0" lang="en-US" sz="3200" b="0" i="0" u="none" strike="noStrike" cap="none" normalizeH="0" baseline="0" dirty="0" smtClean="0">
                <a:ln>
                  <a:noFill/>
                </a:ln>
                <a:effectLst/>
                <a:latin typeface="Times New Roman" pitchFamily="18" charset="0"/>
                <a:cs typeface="Times New Roman" pitchFamily="18" charset="0"/>
              </a:rPr>
              <a:t>, the location of </a:t>
            </a:r>
            <a:r>
              <a:rPr kumimoji="0" lang="en-US" sz="3200" b="1" i="0" u="none" strike="noStrike" cap="none" normalizeH="0" baseline="0" dirty="0" smtClean="0">
                <a:ln>
                  <a:noFill/>
                </a:ln>
                <a:effectLst/>
                <a:latin typeface="Times New Roman" pitchFamily="18" charset="0"/>
                <a:cs typeface="Times New Roman" pitchFamily="18" charset="0"/>
              </a:rPr>
              <a:t>the sensory somatic and visceral </a:t>
            </a:r>
            <a:r>
              <a:rPr kumimoji="0" lang="en-US" sz="3200" b="0" i="0" u="none" strike="noStrike" cap="none" normalizeH="0" baseline="0" dirty="0" smtClean="0">
                <a:ln>
                  <a:noFill/>
                </a:ln>
                <a:effectLst/>
                <a:latin typeface="Times New Roman" pitchFamily="18" charset="0"/>
                <a:cs typeface="Times New Roman" pitchFamily="18" charset="0"/>
              </a:rPr>
              <a:t>input, </a:t>
            </a:r>
            <a:r>
              <a:rPr kumimoji="0" lang="en-US" sz="3200" b="0" i="0" u="none" strike="noStrike" cap="none" normalizeH="0" dirty="0" smtClean="0">
                <a:ln>
                  <a:noFill/>
                </a:ln>
                <a:effectLst/>
                <a:latin typeface="Times New Roman" pitchFamily="18" charset="0"/>
                <a:cs typeface="Times New Roman" pitchFamily="18" charset="0"/>
              </a:rPr>
              <a:t> </a:t>
            </a:r>
            <a:r>
              <a:rPr kumimoji="0" lang="en-US" sz="3200" b="0" i="0" u="none" strike="noStrike" cap="none" normalizeH="0" baseline="0" dirty="0" smtClean="0">
                <a:ln>
                  <a:noFill/>
                </a:ln>
                <a:effectLst/>
                <a:latin typeface="Times New Roman" pitchFamily="18" charset="0"/>
                <a:cs typeface="Times New Roman" pitchFamily="18" charset="0"/>
              </a:rPr>
              <a:t>and the ventral portions are called the </a:t>
            </a:r>
            <a:r>
              <a:rPr kumimoji="0" lang="en-US" sz="3200" b="1" i="0" u="none" strike="noStrike" cap="none" normalizeH="0" baseline="0" dirty="0" smtClean="0">
                <a:ln>
                  <a:noFill/>
                </a:ln>
                <a:effectLst/>
                <a:latin typeface="Times New Roman" pitchFamily="18" charset="0"/>
                <a:cs typeface="Times New Roman" pitchFamily="18" charset="0"/>
              </a:rPr>
              <a:t>basal columns (or plates</a:t>
            </a:r>
            <a:r>
              <a:rPr kumimoji="0" lang="en-US" sz="3200" b="0" i="0" u="none" strike="noStrike" cap="none" normalizeH="0" baseline="0" dirty="0" smtClean="0">
                <a:ln>
                  <a:noFill/>
                </a:ln>
                <a:effectLst/>
                <a:latin typeface="Times New Roman" pitchFamily="18" charset="0"/>
                <a:cs typeface="Times New Roman" pitchFamily="18" charset="0"/>
              </a:rPr>
              <a:t>), </a:t>
            </a:r>
            <a:r>
              <a:rPr kumimoji="0" lang="en-US" sz="3200" b="1" i="0" u="none" strike="noStrike" cap="none" normalizeH="0" baseline="0" dirty="0" smtClean="0">
                <a:ln>
                  <a:noFill/>
                </a:ln>
                <a:effectLst/>
                <a:latin typeface="Times New Roman" pitchFamily="18" charset="0"/>
                <a:cs typeface="Times New Roman" pitchFamily="18" charset="0"/>
              </a:rPr>
              <a:t>location of the </a:t>
            </a:r>
            <a:r>
              <a:rPr kumimoji="0" lang="en-US" sz="3200" b="1" i="0" u="none" strike="noStrike" cap="none" normalizeH="0" dirty="0" smtClean="0">
                <a:ln>
                  <a:noFill/>
                </a:ln>
                <a:effectLst/>
                <a:latin typeface="Times New Roman" pitchFamily="18" charset="0"/>
                <a:cs typeface="Times New Roman" pitchFamily="18" charset="0"/>
              </a:rPr>
              <a:t> </a:t>
            </a:r>
            <a:r>
              <a:rPr kumimoji="0" lang="en-US" sz="3200" b="1" i="0" u="none" strike="noStrike" cap="none" normalizeH="0" baseline="0" dirty="0" smtClean="0">
                <a:ln>
                  <a:noFill/>
                </a:ln>
                <a:effectLst/>
                <a:latin typeface="Times New Roman" pitchFamily="18" charset="0"/>
                <a:cs typeface="Times New Roman" pitchFamily="18" charset="0"/>
              </a:rPr>
              <a:t>motor function output</a:t>
            </a:r>
            <a:r>
              <a:rPr kumimoji="0" lang="en-US" sz="3200" b="0" i="0" u="none" strike="noStrike" cap="none" normalizeH="0" baseline="0" dirty="0" smtClean="0">
                <a:ln>
                  <a:noFill/>
                </a:ln>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Times New Roman" pitchFamily="18" charset="0"/>
                <a:cs typeface="Times New Roman" pitchFamily="18" charset="0"/>
              </a:rPr>
              <a:t>While dorsal patterning is induced by signals coming from the surrounding </a:t>
            </a:r>
            <a:r>
              <a:rPr kumimoji="0" lang="en-US" sz="3200" b="0" i="0" u="none" strike="noStrike" cap="none" normalizeH="0" dirty="0" smtClean="0">
                <a:ln>
                  <a:noFill/>
                </a:ln>
                <a:effectLst/>
                <a:latin typeface="Times New Roman" pitchFamily="18" charset="0"/>
                <a:cs typeface="Times New Roman" pitchFamily="18" charset="0"/>
              </a:rPr>
              <a:t> </a:t>
            </a:r>
            <a:r>
              <a:rPr kumimoji="0" lang="en-US" sz="3200" b="0" i="0" u="none" strike="noStrike" cap="none" normalizeH="0" baseline="0" dirty="0" smtClean="0">
                <a:ln>
                  <a:noFill/>
                </a:ln>
                <a:effectLst/>
                <a:latin typeface="Times New Roman" pitchFamily="18" charset="0"/>
                <a:cs typeface="Times New Roman" pitchFamily="18" charset="0"/>
              </a:rPr>
              <a:t>epidermis, ventral patterning is induced by signals from the adjacent notochord.</a:t>
            </a:r>
            <a:r>
              <a:rPr kumimoji="0" lang="en-US" sz="3200" b="0" i="0" u="none" strike="noStrike" cap="none" normalizeH="0" dirty="0" smtClean="0">
                <a:ln>
                  <a:noFill/>
                </a:ln>
                <a:effectLst/>
                <a:latin typeface="Times New Roman" pitchFamily="18" charset="0"/>
                <a:cs typeface="Times New Roman" pitchFamily="18" charset="0"/>
              </a:rPr>
              <a:t> </a:t>
            </a:r>
            <a:r>
              <a:rPr kumimoji="0" lang="en-US" sz="3200" b="0" i="0" u="none" strike="noStrike" cap="none" normalizeH="0" baseline="0" dirty="0" err="1" smtClean="0">
                <a:ln>
                  <a:noFill/>
                </a:ln>
                <a:effectLst/>
                <a:latin typeface="Times New Roman" pitchFamily="18" charset="0"/>
                <a:cs typeface="Times New Roman" pitchFamily="18" charset="0"/>
              </a:rPr>
              <a:t>Neuroblasts</a:t>
            </a:r>
            <a:r>
              <a:rPr kumimoji="0" lang="en-US" sz="3200" b="0" i="0" u="none" strike="noStrike" cap="none" normalizeH="0" baseline="0" dirty="0" smtClean="0">
                <a:ln>
                  <a:noFill/>
                </a:ln>
                <a:effectLst/>
                <a:latin typeface="Times New Roman" pitchFamily="18" charset="0"/>
                <a:cs typeface="Times New Roman" pitchFamily="18" charset="0"/>
              </a:rPr>
              <a:t> in the dorsal half of the spinal cord form commissural and association</a:t>
            </a:r>
            <a:r>
              <a:rPr kumimoji="0" lang="en-US" sz="3200" b="0" i="0" u="none" strike="noStrike" cap="none" normalizeH="0" dirty="0" smtClean="0">
                <a:ln>
                  <a:noFill/>
                </a:ln>
                <a:effectLst/>
                <a:latin typeface="Times New Roman" pitchFamily="18" charset="0"/>
                <a:cs typeface="Times New Roman" pitchFamily="18" charset="0"/>
              </a:rPr>
              <a:t> </a:t>
            </a:r>
            <a:r>
              <a:rPr kumimoji="0" lang="en-US" sz="3200" b="0" i="0" u="none" strike="noStrike" cap="none" normalizeH="0" baseline="0" dirty="0" smtClean="0">
                <a:ln>
                  <a:noFill/>
                </a:ln>
                <a:effectLst/>
                <a:latin typeface="Times New Roman" pitchFamily="18" charset="0"/>
                <a:cs typeface="Times New Roman" pitchFamily="18" charset="0"/>
              </a:rPr>
              <a:t>neurons, while ventrally located </a:t>
            </a:r>
            <a:r>
              <a:rPr kumimoji="0" lang="en-US" sz="3200" b="0" i="0" u="none" strike="noStrike" cap="none" normalizeH="0" baseline="0" dirty="0" err="1" smtClean="0">
                <a:ln>
                  <a:noFill/>
                </a:ln>
                <a:effectLst/>
                <a:latin typeface="Times New Roman" pitchFamily="18" charset="0"/>
                <a:cs typeface="Times New Roman" pitchFamily="18" charset="0"/>
              </a:rPr>
              <a:t>neuroblasts</a:t>
            </a:r>
            <a:r>
              <a:rPr kumimoji="0" lang="en-US" sz="3200" b="0" i="0" u="none" strike="noStrike" cap="none" normalizeH="0" baseline="0" dirty="0" smtClean="0">
                <a:ln>
                  <a:noFill/>
                </a:ln>
                <a:effectLst/>
                <a:latin typeface="Times New Roman" pitchFamily="18" charset="0"/>
                <a:cs typeface="Times New Roman" pitchFamily="18" charset="0"/>
              </a:rPr>
              <a:t> form somatic and visceral motor </a:t>
            </a:r>
            <a:r>
              <a:rPr kumimoji="0" lang="en-US" sz="3200" b="0" i="0" u="none" strike="noStrike" cap="none" normalizeH="0" dirty="0" smtClean="0">
                <a:ln>
                  <a:noFill/>
                </a:ln>
                <a:effectLst/>
                <a:latin typeface="Times New Roman" pitchFamily="18" charset="0"/>
                <a:cs typeface="Times New Roman" pitchFamily="18" charset="0"/>
              </a:rPr>
              <a:t> </a:t>
            </a:r>
            <a:r>
              <a:rPr kumimoji="0" lang="en-US" sz="3200" b="0" i="0" u="none" strike="noStrike" cap="none" normalizeH="0" baseline="0" dirty="0" smtClean="0">
                <a:ln>
                  <a:noFill/>
                </a:ln>
                <a:effectLst/>
                <a:latin typeface="Times New Roman" pitchFamily="18" charset="0"/>
                <a:cs typeface="Times New Roman" pitchFamily="18" charset="0"/>
              </a:rPr>
              <a:t>neurons and ventral </a:t>
            </a:r>
            <a:r>
              <a:rPr kumimoji="0" lang="en-US" sz="3200" b="0" i="0" u="none" strike="noStrike" cap="none" normalizeH="0" baseline="0" dirty="0" err="1" smtClean="0">
                <a:ln>
                  <a:noFill/>
                </a:ln>
                <a:effectLst/>
                <a:latin typeface="Times New Roman" pitchFamily="18" charset="0"/>
                <a:cs typeface="Times New Roman" pitchFamily="18" charset="0"/>
              </a:rPr>
              <a:t>interneurons</a:t>
            </a:r>
            <a:r>
              <a:rPr kumimoji="0" lang="en-US" sz="3200" b="0" i="0" u="none" strike="noStrike" cap="none" normalizeH="0" baseline="0" dirty="0" smtClean="0">
                <a:ln>
                  <a:noFill/>
                </a:ln>
                <a:effectLst/>
                <a:latin typeface="Times New Roman" pitchFamily="18" charset="0"/>
                <a:cs typeface="Times New Roman" pitchFamily="18"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016758"/>
          </a:xfrm>
          <a:prstGeom prst="rect">
            <a:avLst/>
          </a:prstGeom>
        </p:spPr>
        <p:txBody>
          <a:bodyPr wrap="square">
            <a:spAutoFit/>
          </a:bodyPr>
          <a:lstStyle/>
          <a:p>
            <a:pPr lvl="0" algn="just" defTabSz="914400" eaLnBrk="0" fontAlgn="base" hangingPunct="0">
              <a:spcBef>
                <a:spcPct val="0"/>
              </a:spcBef>
              <a:spcAft>
                <a:spcPct val="0"/>
              </a:spcAft>
            </a:pPr>
            <a:r>
              <a:rPr lang="en-US" sz="3200" dirty="0" smtClean="0">
                <a:latin typeface="Times New Roman" pitchFamily="18" charset="0"/>
                <a:cs typeface="Times New Roman" pitchFamily="18" charset="0"/>
              </a:rPr>
              <a:t>Circuits involved in </a:t>
            </a:r>
            <a:r>
              <a:rPr lang="en-US" sz="3200" dirty="0" err="1" smtClean="0">
                <a:latin typeface="Times New Roman" pitchFamily="18" charset="0"/>
                <a:cs typeface="Times New Roman" pitchFamily="18" charset="0"/>
              </a:rPr>
              <a:t>proprioception</a:t>
            </a:r>
            <a:r>
              <a:rPr lang="en-US" sz="3200" dirty="0" smtClean="0">
                <a:latin typeface="Times New Roman" pitchFamily="18" charset="0"/>
                <a:cs typeface="Times New Roman" pitchFamily="18" charset="0"/>
              </a:rPr>
              <a:t> and motor  control are largely confined to the ventral spinal cord. Dorsal root ganglion neurons differentiate from neural crest progenitors.  As the dorsal and ventral column cells proliferate, the lumen of the neural tube narrows to form the small central canal of the spinal cord. The grey matter bulges, forming white </a:t>
            </a:r>
            <a:r>
              <a:rPr lang="en-US" sz="3200" dirty="0" err="1" smtClean="0">
                <a:latin typeface="Times New Roman" pitchFamily="18" charset="0"/>
                <a:cs typeface="Times New Roman" pitchFamily="18" charset="0"/>
              </a:rPr>
              <a:t>funiculi</a:t>
            </a:r>
            <a:r>
              <a:rPr lang="en-US" sz="3200" dirty="0" smtClean="0">
                <a:latin typeface="Times New Roman" pitchFamily="18" charset="0"/>
                <a:cs typeface="Times New Roman" pitchFamily="18" charset="0"/>
              </a:rPr>
              <a:t>, and </a:t>
            </a:r>
            <a:r>
              <a:rPr lang="en-US" sz="3200" dirty="0" err="1" smtClean="0">
                <a:latin typeface="Times New Roman" pitchFamily="18" charset="0"/>
                <a:cs typeface="Times New Roman" pitchFamily="18" charset="0"/>
              </a:rPr>
              <a:t>septi</a:t>
            </a:r>
            <a:r>
              <a:rPr lang="en-US" sz="3200" dirty="0" smtClean="0">
                <a:latin typeface="Times New Roman" pitchFamily="18" charset="0"/>
                <a:cs typeface="Times New Roman" pitchFamily="18" charset="0"/>
              </a:rPr>
              <a:t>. </a:t>
            </a:r>
          </a:p>
          <a:p>
            <a:pPr lvl="0" algn="just" defTabSz="914400" eaLnBrk="0" fontAlgn="base" hangingPunct="0">
              <a:spcBef>
                <a:spcPct val="0"/>
              </a:spcBef>
              <a:spcAft>
                <a:spcPct val="0"/>
              </a:spcAft>
            </a:pPr>
            <a:endParaRPr lang="en-US" sz="32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sz="3200" dirty="0" smtClean="0">
                <a:latin typeface="Times New Roman" pitchFamily="18" charset="0"/>
                <a:cs typeface="Times New Roman" pitchFamily="18" charset="0"/>
              </a:rPr>
              <a:t>	Following the closure of the caudal </a:t>
            </a:r>
            <a:r>
              <a:rPr lang="en-US" sz="3200" dirty="0" err="1" smtClean="0">
                <a:latin typeface="Times New Roman" pitchFamily="18" charset="0"/>
                <a:cs typeface="Times New Roman" pitchFamily="18" charset="0"/>
              </a:rPr>
              <a:t>neuropore</a:t>
            </a:r>
            <a:r>
              <a:rPr lang="en-US" sz="3200" dirty="0" smtClean="0">
                <a:latin typeface="Times New Roman" pitchFamily="18" charset="0"/>
                <a:cs typeface="Times New Roman" pitchFamily="18" charset="0"/>
              </a:rPr>
              <a:t> and formation of the brain ventricles that contain the</a:t>
            </a:r>
            <a:r>
              <a:rPr lang="en-US" sz="3200" dirty="0" smtClean="0">
                <a:solidFill>
                  <a:srgbClr val="424242"/>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choroid plexus tissue, the central canal of the caudal spinal cord fills with cerebrospinal fluid (CSF).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a:stretch>
            <a:fillRect/>
          </a:stretch>
        </p:blipFill>
        <p:spPr>
          <a:xfrm>
            <a:off x="457200" y="0"/>
            <a:ext cx="932688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0225089" y="629602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Arial Black" panose="020B0A04020102020204" pitchFamily="34" charset="0"/>
            </a:endParaRP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72" y="1138238"/>
            <a:ext cx="4530725" cy="533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Title 1"/>
          <p:cNvSpPr>
            <a:spLocks noGrp="1"/>
          </p:cNvSpPr>
          <p:nvPr>
            <p:ph type="title"/>
          </p:nvPr>
        </p:nvSpPr>
        <p:spPr>
          <a:xfrm>
            <a:off x="1524000" y="0"/>
            <a:ext cx="9144000" cy="762000"/>
          </a:xfrm>
        </p:spPr>
        <p:txBody>
          <a:bodyPr/>
          <a:lstStyle/>
          <a:p>
            <a:pPr eaLnBrk="1" hangingPunct="1"/>
            <a:r>
              <a:rPr lang="en-US" altLang="en-US" sz="3500" b="1" dirty="0">
                <a:latin typeface="Agency FB" panose="020B0503020202020204" pitchFamily="34" charset="0"/>
                <a:ea typeface="ＭＳ Ｐゴシック" panose="020B0600070205080204" pitchFamily="34" charset="-128"/>
              </a:rPr>
              <a:t>The three germ layers are formed at gastrulation</a:t>
            </a:r>
          </a:p>
        </p:txBody>
      </p:sp>
      <p:sp>
        <p:nvSpPr>
          <p:cNvPr id="4101" name="Text Placeholder 2"/>
          <p:cNvSpPr>
            <a:spLocks noGrp="1"/>
          </p:cNvSpPr>
          <p:nvPr>
            <p:ph type="body" sz="half" idx="2"/>
          </p:nvPr>
        </p:nvSpPr>
        <p:spPr>
          <a:xfrm>
            <a:off x="5862918" y="1216072"/>
            <a:ext cx="6104963" cy="5183094"/>
          </a:xfrm>
        </p:spPr>
        <p:txBody>
          <a:bodyPr>
            <a:noAutofit/>
          </a:bodyPr>
          <a:lstStyle/>
          <a:p>
            <a:pPr marL="457200" lvl="1" indent="-457200">
              <a:buNone/>
            </a:pPr>
            <a:r>
              <a:rPr lang="en-US" altLang="en-US" sz="2800" u="sng" dirty="0">
                <a:latin typeface="Sylfaen" panose="010A0502050306030303" pitchFamily="18" charset="0"/>
              </a:rPr>
              <a:t>Ectoderm</a:t>
            </a:r>
            <a:r>
              <a:rPr lang="en-US" altLang="en-US" sz="2800" dirty="0">
                <a:latin typeface="Sylfaen" panose="010A0502050306030303" pitchFamily="18" charset="0"/>
              </a:rPr>
              <a:t>:  outside, surrounds other layers later in development, generates </a:t>
            </a:r>
            <a:r>
              <a:rPr lang="en-US" altLang="en-US" sz="2800" b="1" dirty="0">
                <a:latin typeface="Sylfaen" panose="010A0502050306030303" pitchFamily="18" charset="0"/>
              </a:rPr>
              <a:t>skin</a:t>
            </a:r>
            <a:r>
              <a:rPr lang="en-US" altLang="en-US" sz="2800" dirty="0">
                <a:latin typeface="Sylfaen" panose="010A0502050306030303" pitchFamily="18" charset="0"/>
              </a:rPr>
              <a:t> and </a:t>
            </a:r>
            <a:r>
              <a:rPr lang="en-US" altLang="en-US" sz="2800" b="1" dirty="0">
                <a:latin typeface="Sylfaen" panose="010A0502050306030303" pitchFamily="18" charset="0"/>
              </a:rPr>
              <a:t>nervous tissue.</a:t>
            </a:r>
          </a:p>
          <a:p>
            <a:pPr marL="457200" lvl="1" indent="-457200">
              <a:buNone/>
            </a:pPr>
            <a:r>
              <a:rPr lang="en-US" altLang="en-US" sz="2800" u="sng" dirty="0">
                <a:latin typeface="Sylfaen" panose="010A0502050306030303" pitchFamily="18" charset="0"/>
              </a:rPr>
              <a:t>Mesoderm</a:t>
            </a:r>
            <a:r>
              <a:rPr lang="en-US" altLang="en-US" sz="2800" dirty="0">
                <a:latin typeface="Sylfaen" panose="010A0502050306030303" pitchFamily="18" charset="0"/>
              </a:rPr>
              <a:t>:  middle layer, generates most of the </a:t>
            </a:r>
            <a:r>
              <a:rPr lang="en-US" altLang="en-US" sz="2800" b="1" dirty="0">
                <a:latin typeface="Sylfaen" panose="010A0502050306030303" pitchFamily="18" charset="0"/>
              </a:rPr>
              <a:t>muscle, blood</a:t>
            </a:r>
            <a:r>
              <a:rPr lang="en-US" altLang="en-US" sz="2800" dirty="0">
                <a:latin typeface="Sylfaen" panose="010A0502050306030303" pitchFamily="18" charset="0"/>
              </a:rPr>
              <a:t> and </a:t>
            </a:r>
            <a:r>
              <a:rPr lang="en-US" altLang="en-US" sz="2800" b="1" dirty="0">
                <a:latin typeface="Sylfaen" panose="010A0502050306030303" pitchFamily="18" charset="0"/>
              </a:rPr>
              <a:t>connective tissues </a:t>
            </a:r>
            <a:r>
              <a:rPr lang="en-US" altLang="en-US" sz="2800" dirty="0">
                <a:latin typeface="Sylfaen" panose="010A0502050306030303" pitchFamily="18" charset="0"/>
              </a:rPr>
              <a:t>of the body and placenta.</a:t>
            </a:r>
          </a:p>
          <a:p>
            <a:pPr marL="457200" lvl="1" indent="-457200">
              <a:buNone/>
            </a:pPr>
            <a:r>
              <a:rPr lang="en-US" altLang="en-US" sz="2800" u="sng" dirty="0">
                <a:latin typeface="Sylfaen" panose="010A0502050306030303" pitchFamily="18" charset="0"/>
              </a:rPr>
              <a:t>Endoderm</a:t>
            </a:r>
            <a:r>
              <a:rPr lang="en-US" altLang="en-US" sz="2800" dirty="0">
                <a:latin typeface="Sylfaen" panose="010A0502050306030303" pitchFamily="18" charset="0"/>
              </a:rPr>
              <a:t>:  eventually most interior of embryo, generates the </a:t>
            </a:r>
            <a:r>
              <a:rPr lang="en-US" altLang="en-US" sz="2800" b="1" dirty="0">
                <a:latin typeface="Sylfaen" panose="010A0502050306030303" pitchFamily="18" charset="0"/>
              </a:rPr>
              <a:t>epithelial lining </a:t>
            </a:r>
            <a:r>
              <a:rPr lang="en-US" altLang="en-US" sz="2800" dirty="0">
                <a:latin typeface="Sylfaen" panose="010A0502050306030303" pitchFamily="18" charset="0"/>
              </a:rPr>
              <a:t>and associated </a:t>
            </a:r>
            <a:r>
              <a:rPr lang="en-US" altLang="en-US" sz="2800" b="1" dirty="0">
                <a:latin typeface="Sylfaen" panose="010A0502050306030303" pitchFamily="18" charset="0"/>
              </a:rPr>
              <a:t>glands</a:t>
            </a:r>
            <a:r>
              <a:rPr lang="en-US" altLang="en-US" sz="2800" dirty="0">
                <a:latin typeface="Sylfaen" panose="010A0502050306030303" pitchFamily="18" charset="0"/>
              </a:rPr>
              <a:t> of the </a:t>
            </a:r>
            <a:r>
              <a:rPr lang="en-US" altLang="en-US" sz="2800" b="1" dirty="0">
                <a:latin typeface="Sylfaen" panose="010A0502050306030303" pitchFamily="18" charset="0"/>
              </a:rPr>
              <a:t>gut</a:t>
            </a:r>
            <a:r>
              <a:rPr lang="en-US" altLang="en-US" sz="2800" dirty="0">
                <a:latin typeface="Sylfaen" panose="010A0502050306030303" pitchFamily="18" charset="0"/>
              </a:rPr>
              <a:t>, </a:t>
            </a:r>
            <a:r>
              <a:rPr lang="en-US" altLang="en-US" sz="2800" b="1" dirty="0">
                <a:latin typeface="Sylfaen" panose="010A0502050306030303" pitchFamily="18" charset="0"/>
              </a:rPr>
              <a:t>lung</a:t>
            </a:r>
            <a:r>
              <a:rPr lang="en-US" altLang="en-US" sz="2800" dirty="0">
                <a:latin typeface="Sylfaen" panose="010A0502050306030303" pitchFamily="18" charset="0"/>
              </a:rPr>
              <a:t>, and </a:t>
            </a:r>
            <a:r>
              <a:rPr lang="en-US" altLang="en-US" sz="2800" b="1" dirty="0">
                <a:latin typeface="Sylfaen" panose="010A0502050306030303" pitchFamily="18" charset="0"/>
              </a:rPr>
              <a:t>urogenital tracts.</a:t>
            </a:r>
          </a:p>
        </p:txBody>
      </p:sp>
    </p:spTree>
    <p:extLst>
      <p:ext uri="{BB962C8B-B14F-4D97-AF65-F5344CB8AC3E}">
        <p14:creationId xmlns:p14="http://schemas.microsoft.com/office/powerpoint/2010/main" val="1410517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635000"/>
            <a:ext cx="80772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371600" indent="-457200">
              <a:defRPr sz="2400">
                <a:solidFill>
                  <a:schemeClr val="tx1"/>
                </a:solidFill>
                <a:latin typeface="Times" panose="02020603050405020304" pitchFamily="18" charset="0"/>
              </a:defRPr>
            </a:lvl3pPr>
            <a:lvl4pPr marL="1828800" indent="-4572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a:buFont typeface="Arial" panose="020B0604020202020204" pitchFamily="34" charset="0"/>
              <a:buAutoNum type="arabicPeriod"/>
            </a:pPr>
            <a:r>
              <a:rPr lang="en-US" altLang="en-US" b="1" dirty="0">
                <a:latin typeface="Times New Roman" panose="02020603050405020304" pitchFamily="18" charset="0"/>
                <a:cs typeface="Times New Roman" panose="02020603050405020304" pitchFamily="18" charset="0"/>
              </a:rPr>
              <a:t>Initial Embryonic Development: Fertilization, cell divisions, implantation, and gastrulation </a:t>
            </a:r>
            <a:r>
              <a:rPr lang="en-US" altLang="en-US" b="1" dirty="0" smtClean="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b="1" dirty="0">
                <a:solidFill>
                  <a:srgbClr val="FF0000"/>
                </a:solidFill>
                <a:latin typeface="Times New Roman" panose="02020603050405020304" pitchFamily="18" charset="0"/>
                <a:cs typeface="Times New Roman" panose="02020603050405020304" pitchFamily="18" charset="0"/>
              </a:rPr>
              <a:t>2.  	Neurulation: Establishment of primordial nervous system in early </a:t>
            </a:r>
            <a:r>
              <a:rPr lang="en-US" altLang="en-US" b="1" dirty="0" smtClean="0">
                <a:solidFill>
                  <a:srgbClr val="FF0000"/>
                </a:solidFill>
                <a:latin typeface="Times New Roman" panose="02020603050405020304" pitchFamily="18" charset="0"/>
                <a:cs typeface="Times New Roman" panose="02020603050405020304" pitchFamily="18" charset="0"/>
              </a:rPr>
              <a:t>embryo.</a:t>
            </a:r>
            <a:endParaRPr lang="en-US" altLang="en-US" b="1" dirty="0">
              <a:solidFill>
                <a:srgbClr val="FF0000"/>
              </a:solidFill>
              <a:latin typeface="Times New Roman" panose="02020603050405020304" pitchFamily="18" charset="0"/>
              <a:cs typeface="Times New Roman" panose="02020603050405020304" pitchFamily="18" charset="0"/>
            </a:endParaRPr>
          </a:p>
          <a:p>
            <a:r>
              <a:rPr lang="en-US" altLang="en-US" b="1" dirty="0">
                <a:solidFill>
                  <a:srgbClr val="7030A0"/>
                </a:solidFill>
                <a:latin typeface="Times New Roman" panose="02020603050405020304" pitchFamily="18" charset="0"/>
                <a:cs typeface="Times New Roman" panose="02020603050405020304" pitchFamily="18" charset="0"/>
              </a:rPr>
              <a:t>3.  	Proliferation: Initial generation of neuronal/glial precursors from undifferentiated precursor </a:t>
            </a:r>
            <a:r>
              <a:rPr lang="en-US" altLang="en-US" b="1" dirty="0" smtClean="0">
                <a:solidFill>
                  <a:srgbClr val="7030A0"/>
                </a:solidFill>
                <a:latin typeface="Times New Roman" panose="02020603050405020304" pitchFamily="18" charset="0"/>
                <a:cs typeface="Times New Roman" panose="02020603050405020304" pitchFamily="18" charset="0"/>
              </a:rPr>
              <a:t>cells.</a:t>
            </a:r>
            <a:endParaRPr lang="en-US" altLang="en-US" b="1" dirty="0">
              <a:solidFill>
                <a:srgbClr val="7030A0"/>
              </a:solidFill>
              <a:latin typeface="Times New Roman" panose="02020603050405020304" pitchFamily="18" charset="0"/>
              <a:cs typeface="Times New Roman" panose="02020603050405020304" pitchFamily="18" charset="0"/>
            </a:endParaRPr>
          </a:p>
          <a:p>
            <a:pPr>
              <a:buFont typeface="Times" panose="02020603050405020304" pitchFamily="18" charset="0"/>
              <a:buAutoNum type="arabicPeriod" startAt="4"/>
            </a:pPr>
            <a:r>
              <a:rPr lang="en-US" altLang="en-US" b="1" dirty="0" smtClean="0">
                <a:solidFill>
                  <a:srgbClr val="00B050"/>
                </a:solidFill>
                <a:latin typeface="Times New Roman" panose="02020603050405020304" pitchFamily="18" charset="0"/>
                <a:cs typeface="Times New Roman" panose="02020603050405020304" pitchFamily="18" charset="0"/>
              </a:rPr>
              <a:t>Migration/Aggregation</a:t>
            </a:r>
            <a:r>
              <a:rPr lang="en-US" altLang="en-US" b="1" dirty="0">
                <a:solidFill>
                  <a:srgbClr val="00B050"/>
                </a:solidFill>
                <a:latin typeface="Times New Roman" panose="02020603050405020304" pitchFamily="18" charset="0"/>
                <a:cs typeface="Times New Roman" panose="02020603050405020304" pitchFamily="18" charset="0"/>
              </a:rPr>
              <a:t>: Movement of neurons and glia from the sites of generation to their final </a:t>
            </a:r>
            <a:r>
              <a:rPr lang="en-US" altLang="en-US" b="1" dirty="0" smtClean="0">
                <a:solidFill>
                  <a:srgbClr val="00B050"/>
                </a:solidFill>
                <a:latin typeface="Times New Roman" panose="02020603050405020304" pitchFamily="18" charset="0"/>
                <a:cs typeface="Times New Roman" panose="02020603050405020304" pitchFamily="18" charset="0"/>
              </a:rPr>
              <a:t>positions.</a:t>
            </a:r>
          </a:p>
          <a:p>
            <a:pPr marL="0" indent="0"/>
            <a:endParaRPr lang="en-US" altLang="en-US" b="1" dirty="0">
              <a:solidFill>
                <a:srgbClr val="00B050"/>
              </a:solidFill>
              <a:latin typeface="Times New Roman" panose="02020603050405020304" pitchFamily="18" charset="0"/>
              <a:cs typeface="Times New Roman" panose="02020603050405020304" pitchFamily="18" charset="0"/>
            </a:endParaRPr>
          </a:p>
          <a:p>
            <a:pPr>
              <a:buFont typeface="Times" panose="02020603050405020304" pitchFamily="18" charset="0"/>
              <a:buNone/>
            </a:pPr>
            <a:r>
              <a:rPr lang="en-US" altLang="en-US" b="1" dirty="0">
                <a:solidFill>
                  <a:srgbClr val="002060"/>
                </a:solidFill>
                <a:latin typeface="Times New Roman" panose="02020603050405020304" pitchFamily="18" charset="0"/>
                <a:cs typeface="Times New Roman" panose="02020603050405020304" pitchFamily="18" charset="0"/>
              </a:rPr>
              <a:t>5.  	Differentiation: Determination of the type of neuron or glial </a:t>
            </a:r>
            <a:r>
              <a:rPr lang="en-US" altLang="en-US" b="1" dirty="0" smtClean="0">
                <a:solidFill>
                  <a:srgbClr val="002060"/>
                </a:solidFill>
                <a:latin typeface="Times New Roman" panose="02020603050405020304" pitchFamily="18" charset="0"/>
                <a:cs typeface="Times New Roman" panose="02020603050405020304" pitchFamily="18" charset="0"/>
              </a:rPr>
              <a:t>cell.</a:t>
            </a:r>
            <a:endParaRPr lang="en-US" altLang="en-US" b="1"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b="1" dirty="0">
                <a:solidFill>
                  <a:srgbClr val="C00000"/>
                </a:solidFill>
                <a:latin typeface="Times New Roman" panose="02020603050405020304" pitchFamily="18" charset="0"/>
                <a:cs typeface="Times New Roman" panose="02020603050405020304" pitchFamily="18" charset="0"/>
              </a:rPr>
              <a:t>6. 	Targeting/Synaptogenesis: Formation of axon pathways and synaptic connections </a:t>
            </a:r>
            <a:r>
              <a:rPr lang="en-US" altLang="en-US" b="1" dirty="0" smtClean="0">
                <a:solidFill>
                  <a:srgbClr val="C00000"/>
                </a:solidFill>
                <a:latin typeface="Times New Roman" panose="02020603050405020304" pitchFamily="18" charset="0"/>
                <a:cs typeface="Times New Roman" panose="02020603050405020304" pitchFamily="18" charset="0"/>
              </a:rPr>
              <a:t>.</a:t>
            </a:r>
            <a:endParaRPr lang="en-US" altLang="en-US" b="1" dirty="0">
              <a:solidFill>
                <a:srgbClr val="C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b="1" dirty="0">
                <a:solidFill>
                  <a:schemeClr val="accent4">
                    <a:lumMod val="50000"/>
                  </a:schemeClr>
                </a:solidFill>
                <a:latin typeface="Times New Roman" panose="02020603050405020304" pitchFamily="18" charset="0"/>
                <a:cs typeface="Times New Roman" panose="02020603050405020304" pitchFamily="18" charset="0"/>
              </a:rPr>
              <a:t>7. 	Programmed Cell Death/Synapse Refinement: Some neuronal death, elimination of some synaptic connections, changes in synaptic strength </a:t>
            </a:r>
            <a:r>
              <a:rPr lang="en-US" altLang="en-US" b="1"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altLang="en-US"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3795" name="Text Box 3"/>
          <p:cNvSpPr txBox="1">
            <a:spLocks noChangeArrowheads="1"/>
          </p:cNvSpPr>
          <p:nvPr/>
        </p:nvSpPr>
        <p:spPr bwMode="auto">
          <a:xfrm>
            <a:off x="908250" y="0"/>
            <a:ext cx="7168950" cy="523220"/>
          </a:xfrm>
          <a:prstGeom prst="rect">
            <a:avLst/>
          </a:prstGeom>
          <a:solidFill>
            <a:schemeClr val="accent2">
              <a:lumMod val="20000"/>
              <a:lumOff val="80000"/>
            </a:schemeClr>
          </a:solidFill>
          <a:ln>
            <a:noFill/>
          </a:ln>
          <a:effectLst/>
        </p:spPr>
        <p:txBody>
          <a:bodyPr wrap="none">
            <a:spAutoFit/>
          </a:bodyPr>
          <a:lstStyle/>
          <a:p>
            <a:r>
              <a:rPr lang="en-US" altLang="en-US" sz="2800" b="1" dirty="0">
                <a:solidFill>
                  <a:schemeClr val="accent4">
                    <a:lumMod val="50000"/>
                  </a:schemeClr>
                </a:solidFill>
                <a:latin typeface="Times New Roman" panose="02020603050405020304" pitchFamily="18" charset="0"/>
                <a:cs typeface="Times New Roman" panose="02020603050405020304" pitchFamily="18" charset="0"/>
              </a:rPr>
              <a:t>Stages of Development of the Nervous System</a:t>
            </a:r>
          </a:p>
        </p:txBody>
      </p:sp>
      <p:sp>
        <p:nvSpPr>
          <p:cNvPr id="33799" name="Rectangle 7"/>
          <p:cNvSpPr>
            <a:spLocks noChangeArrowheads="1"/>
          </p:cNvSpPr>
          <p:nvPr/>
        </p:nvSpPr>
        <p:spPr bwMode="auto">
          <a:xfrm>
            <a:off x="8077200" y="635000"/>
            <a:ext cx="25908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fontAlgn="base">
              <a:spcBef>
                <a:spcPct val="20000"/>
              </a:spcBef>
              <a:spcAft>
                <a:spcPct val="0"/>
              </a:spcAft>
              <a:buChar char="»"/>
              <a:defRPr sz="2000">
                <a:solidFill>
                  <a:schemeClr val="tx1"/>
                </a:solidFill>
                <a:latin typeface="Times" panose="02020603050405020304" pitchFamily="18" charset="0"/>
              </a:defRPr>
            </a:lvl6pPr>
            <a:lvl7pPr marL="2971800" indent="-228600" fontAlgn="base">
              <a:spcBef>
                <a:spcPct val="20000"/>
              </a:spcBef>
              <a:spcAft>
                <a:spcPct val="0"/>
              </a:spcAft>
              <a:buChar char="»"/>
              <a:defRPr sz="2000">
                <a:solidFill>
                  <a:schemeClr val="tx1"/>
                </a:solidFill>
                <a:latin typeface="Times" panose="02020603050405020304" pitchFamily="18" charset="0"/>
              </a:defRPr>
            </a:lvl7pPr>
            <a:lvl8pPr marL="3429000" indent="-228600" fontAlgn="base">
              <a:spcBef>
                <a:spcPct val="20000"/>
              </a:spcBef>
              <a:spcAft>
                <a:spcPct val="0"/>
              </a:spcAft>
              <a:buChar char="»"/>
              <a:defRPr sz="2000">
                <a:solidFill>
                  <a:schemeClr val="tx1"/>
                </a:solidFill>
                <a:latin typeface="Times" panose="02020603050405020304" pitchFamily="18" charset="0"/>
              </a:defRPr>
            </a:lvl8pPr>
            <a:lvl9pPr marL="3886200" indent="-228600" fontAlgn="base">
              <a:spcBef>
                <a:spcPct val="20000"/>
              </a:spcBef>
              <a:spcAft>
                <a:spcPct val="0"/>
              </a:spcAft>
              <a:buChar char="»"/>
              <a:defRPr sz="2000">
                <a:solidFill>
                  <a:schemeClr val="tx1"/>
                </a:solidFill>
                <a:latin typeface="Times" panose="02020603050405020304" pitchFamily="18" charset="0"/>
              </a:defRPr>
            </a:lvl9pPr>
          </a:lstStyle>
          <a:p>
            <a:pPr>
              <a:buClr>
                <a:schemeClr val="accent2"/>
              </a:buClr>
              <a:buSzPct val="75000"/>
              <a:buFont typeface="Monotype Sorts" pitchFamily="8" charset="2"/>
              <a:buNone/>
            </a:pPr>
            <a:r>
              <a:rPr lang="en-US" altLang="en-US" sz="2400" b="1" dirty="0">
                <a:latin typeface="Times New Roman" panose="02020603050405020304" pitchFamily="18" charset="0"/>
                <a:cs typeface="Times New Roman" panose="02020603050405020304" pitchFamily="18" charset="0"/>
              </a:rPr>
              <a:t>0- 2 </a:t>
            </a:r>
            <a:r>
              <a:rPr lang="en-US" altLang="en-US" sz="2400" b="1" dirty="0" err="1" smtClean="0">
                <a:latin typeface="Times New Roman" panose="02020603050405020304" pitchFamily="18" charset="0"/>
                <a:cs typeface="Times New Roman" panose="02020603050405020304" pitchFamily="18" charset="0"/>
              </a:rPr>
              <a:t>wks</a:t>
            </a:r>
            <a:endParaRPr lang="en-US" altLang="en-US" sz="2400" b="1" dirty="0" smtClean="0">
              <a:latin typeface="Times New Roman" panose="02020603050405020304" pitchFamily="18" charset="0"/>
              <a:cs typeface="Times New Roman" panose="02020603050405020304" pitchFamily="18" charset="0"/>
            </a:endParaRPr>
          </a:p>
          <a:p>
            <a:pPr>
              <a:buClr>
                <a:schemeClr val="accent2"/>
              </a:buClr>
              <a:buSzPct val="75000"/>
              <a:buFont typeface="Monotype Sorts" pitchFamily="8" charset="2"/>
              <a:buNone/>
            </a:pPr>
            <a:endParaRPr lang="en-US" altLang="en-US" sz="2400" b="1" dirty="0">
              <a:solidFill>
                <a:srgbClr val="7030A0"/>
              </a:solidFill>
              <a:latin typeface="Times New Roman" panose="02020603050405020304" pitchFamily="18" charset="0"/>
              <a:cs typeface="Times New Roman" panose="02020603050405020304" pitchFamily="18" charset="0"/>
            </a:endParaRPr>
          </a:p>
          <a:p>
            <a:pPr>
              <a:buClr>
                <a:schemeClr val="accent2"/>
              </a:buClr>
              <a:buSzPct val="75000"/>
              <a:buFont typeface="Monotype Sorts" pitchFamily="8" charset="2"/>
              <a:buNone/>
            </a:pPr>
            <a:r>
              <a:rPr lang="en-US" altLang="en-US" sz="2400" b="1" dirty="0">
                <a:solidFill>
                  <a:srgbClr val="FF0000"/>
                </a:solidFill>
                <a:latin typeface="Times New Roman" panose="02020603050405020304" pitchFamily="18" charset="0"/>
                <a:cs typeface="Times New Roman" panose="02020603050405020304" pitchFamily="18" charset="0"/>
              </a:rPr>
              <a:t>2 </a:t>
            </a:r>
            <a:r>
              <a:rPr lang="en-US" altLang="en-US" sz="2400" b="1" dirty="0" err="1">
                <a:solidFill>
                  <a:srgbClr val="FF0000"/>
                </a:solidFill>
                <a:latin typeface="Times New Roman" panose="02020603050405020304" pitchFamily="18" charset="0"/>
                <a:cs typeface="Times New Roman" panose="02020603050405020304" pitchFamily="18" charset="0"/>
              </a:rPr>
              <a:t>wks</a:t>
            </a:r>
            <a:r>
              <a:rPr lang="en-US" altLang="en-US" sz="2400" b="1" dirty="0">
                <a:solidFill>
                  <a:srgbClr val="FF0000"/>
                </a:solidFill>
                <a:latin typeface="Times New Roman" panose="02020603050405020304" pitchFamily="18" charset="0"/>
                <a:cs typeface="Times New Roman" panose="02020603050405020304" pitchFamily="18" charset="0"/>
              </a:rPr>
              <a:t> - 5 </a:t>
            </a:r>
            <a:r>
              <a:rPr lang="en-US" altLang="en-US" sz="2400" b="1" dirty="0" err="1" smtClean="0">
                <a:solidFill>
                  <a:srgbClr val="FF0000"/>
                </a:solidFill>
                <a:latin typeface="Times New Roman" panose="02020603050405020304" pitchFamily="18" charset="0"/>
                <a:cs typeface="Times New Roman" panose="02020603050405020304" pitchFamily="18" charset="0"/>
              </a:rPr>
              <a:t>wks</a:t>
            </a:r>
            <a:endParaRPr lang="en-US" altLang="en-US" sz="2400" b="1" dirty="0" smtClean="0">
              <a:solidFill>
                <a:srgbClr val="FF0000"/>
              </a:solidFill>
              <a:latin typeface="Times New Roman" panose="02020603050405020304" pitchFamily="18" charset="0"/>
              <a:cs typeface="Times New Roman" panose="02020603050405020304" pitchFamily="18" charset="0"/>
            </a:endParaRPr>
          </a:p>
          <a:p>
            <a:pPr>
              <a:buClr>
                <a:schemeClr val="accent2"/>
              </a:buClr>
              <a:buSzPct val="75000"/>
              <a:buFont typeface="Monotype Sorts" pitchFamily="8" charset="2"/>
              <a:buNone/>
            </a:pPr>
            <a:endParaRPr lang="en-US" altLang="en-US" sz="2400" b="1" dirty="0">
              <a:solidFill>
                <a:srgbClr val="FF0000"/>
              </a:solidFill>
              <a:latin typeface="Times New Roman" panose="02020603050405020304" pitchFamily="18" charset="0"/>
              <a:cs typeface="Times New Roman" panose="02020603050405020304" pitchFamily="18" charset="0"/>
            </a:endParaRPr>
          </a:p>
          <a:p>
            <a:pPr>
              <a:buClr>
                <a:schemeClr val="accent2"/>
              </a:buClr>
              <a:buSzPct val="75000"/>
              <a:buFont typeface="Monotype Sorts" pitchFamily="8" charset="2"/>
              <a:buNone/>
            </a:pPr>
            <a:r>
              <a:rPr lang="en-US" altLang="en-US" sz="2400" b="1" dirty="0">
                <a:solidFill>
                  <a:srgbClr val="7030A0"/>
                </a:solidFill>
                <a:latin typeface="Times New Roman" panose="02020603050405020304" pitchFamily="18" charset="0"/>
                <a:cs typeface="Times New Roman" panose="02020603050405020304" pitchFamily="18" charset="0"/>
              </a:rPr>
              <a:t>5 </a:t>
            </a:r>
            <a:r>
              <a:rPr lang="en-US" altLang="en-US" sz="2400" b="1" dirty="0" err="1">
                <a:solidFill>
                  <a:srgbClr val="7030A0"/>
                </a:solidFill>
                <a:latin typeface="Times New Roman" panose="02020603050405020304" pitchFamily="18" charset="0"/>
                <a:cs typeface="Times New Roman" panose="02020603050405020304" pitchFamily="18" charset="0"/>
              </a:rPr>
              <a:t>wks</a:t>
            </a:r>
            <a:r>
              <a:rPr lang="en-US" altLang="en-US" sz="2400" b="1" dirty="0">
                <a:solidFill>
                  <a:srgbClr val="7030A0"/>
                </a:solidFill>
                <a:latin typeface="Times New Roman" panose="02020603050405020304" pitchFamily="18" charset="0"/>
                <a:cs typeface="Times New Roman" panose="02020603050405020304" pitchFamily="18" charset="0"/>
              </a:rPr>
              <a:t> - 6 </a:t>
            </a:r>
            <a:r>
              <a:rPr lang="en-US" altLang="en-US" sz="2400" b="1" dirty="0" err="1">
                <a:solidFill>
                  <a:srgbClr val="7030A0"/>
                </a:solidFill>
                <a:latin typeface="Times New Roman" panose="02020603050405020304" pitchFamily="18" charset="0"/>
                <a:cs typeface="Times New Roman" panose="02020603050405020304" pitchFamily="18" charset="0"/>
              </a:rPr>
              <a:t>mos</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PN</a:t>
            </a:r>
            <a:endParaRPr lang="en-US" altLang="en-US" sz="2400" b="1" dirty="0">
              <a:solidFill>
                <a:srgbClr val="7030A0"/>
              </a:solidFill>
              <a:latin typeface="Times New Roman" panose="02020603050405020304" pitchFamily="18" charset="0"/>
              <a:cs typeface="Times New Roman" panose="02020603050405020304" pitchFamily="18" charset="0"/>
            </a:endParaRPr>
          </a:p>
          <a:p>
            <a:pPr>
              <a:buClr>
                <a:schemeClr val="accent2"/>
              </a:buClr>
              <a:buSzPct val="75000"/>
              <a:buFont typeface="Monotype Sorts" pitchFamily="8" charset="2"/>
              <a:buNone/>
            </a:pPr>
            <a:endParaRPr lang="en-US" altLang="en-US" sz="2400" b="1" dirty="0">
              <a:solidFill>
                <a:srgbClr val="7030A0"/>
              </a:solidFill>
              <a:latin typeface="Times New Roman" panose="02020603050405020304" pitchFamily="18" charset="0"/>
              <a:cs typeface="Times New Roman" panose="02020603050405020304" pitchFamily="18" charset="0"/>
            </a:endParaRPr>
          </a:p>
          <a:p>
            <a:pPr>
              <a:buClr>
                <a:schemeClr val="accent2"/>
              </a:buClr>
              <a:buSzPct val="75000"/>
              <a:buFont typeface="Monotype Sorts" pitchFamily="8" charset="2"/>
              <a:buNone/>
            </a:pPr>
            <a:r>
              <a:rPr lang="en-US" altLang="en-US" sz="2400" b="1" dirty="0">
                <a:solidFill>
                  <a:srgbClr val="00B050"/>
                </a:solidFill>
                <a:latin typeface="Times New Roman" panose="02020603050405020304" pitchFamily="18" charset="0"/>
                <a:cs typeface="Times New Roman" panose="02020603050405020304" pitchFamily="18" charset="0"/>
              </a:rPr>
              <a:t>5 </a:t>
            </a:r>
            <a:r>
              <a:rPr lang="en-US" altLang="en-US" sz="2400" b="1" dirty="0" err="1">
                <a:solidFill>
                  <a:srgbClr val="00B050"/>
                </a:solidFill>
                <a:latin typeface="Times New Roman" panose="02020603050405020304" pitchFamily="18" charset="0"/>
                <a:cs typeface="Times New Roman" panose="02020603050405020304" pitchFamily="18" charset="0"/>
              </a:rPr>
              <a:t>wks</a:t>
            </a:r>
            <a:r>
              <a:rPr lang="en-US" altLang="en-US" sz="2400" b="1" dirty="0">
                <a:solidFill>
                  <a:srgbClr val="00B050"/>
                </a:solidFill>
                <a:latin typeface="Times New Roman" panose="02020603050405020304" pitchFamily="18" charset="0"/>
                <a:cs typeface="Times New Roman" panose="02020603050405020304" pitchFamily="18" charset="0"/>
              </a:rPr>
              <a:t> - 25 </a:t>
            </a:r>
            <a:r>
              <a:rPr lang="en-US" altLang="en-US" sz="2400" b="1" dirty="0" err="1">
                <a:solidFill>
                  <a:srgbClr val="00B050"/>
                </a:solidFill>
                <a:latin typeface="Times New Roman" panose="02020603050405020304" pitchFamily="18" charset="0"/>
                <a:cs typeface="Times New Roman" panose="02020603050405020304" pitchFamily="18" charset="0"/>
              </a:rPr>
              <a:t>wks</a:t>
            </a:r>
            <a:endParaRPr lang="en-US" altLang="en-US" sz="2400" b="1" dirty="0">
              <a:solidFill>
                <a:srgbClr val="00B050"/>
              </a:solidFill>
              <a:latin typeface="Times New Roman" panose="02020603050405020304" pitchFamily="18" charset="0"/>
              <a:cs typeface="Times New Roman" panose="02020603050405020304" pitchFamily="18" charset="0"/>
            </a:endParaRPr>
          </a:p>
          <a:p>
            <a:pPr>
              <a:buClr>
                <a:schemeClr val="accent2"/>
              </a:buClr>
              <a:buSzPct val="75000"/>
              <a:buFont typeface="Monotype Sorts" pitchFamily="8" charset="2"/>
              <a:buNone/>
            </a:pPr>
            <a:endParaRPr lang="en-US" altLang="en-US" sz="2400" b="1" dirty="0">
              <a:solidFill>
                <a:srgbClr val="7030A0"/>
              </a:solidFill>
              <a:latin typeface="Times New Roman" panose="02020603050405020304" pitchFamily="18" charset="0"/>
              <a:cs typeface="Times New Roman" panose="02020603050405020304" pitchFamily="18" charset="0"/>
            </a:endParaRPr>
          </a:p>
          <a:p>
            <a:pPr>
              <a:buClr>
                <a:schemeClr val="accent2"/>
              </a:buClr>
              <a:buSzPct val="75000"/>
              <a:buFont typeface="Monotype Sorts" pitchFamily="8" charset="2"/>
              <a:buNone/>
            </a:pPr>
            <a:r>
              <a:rPr lang="en-US" altLang="en-US" sz="2400" b="1" dirty="0">
                <a:solidFill>
                  <a:srgbClr val="002060"/>
                </a:solidFill>
                <a:latin typeface="Times New Roman" panose="02020603050405020304" pitchFamily="18" charset="0"/>
                <a:cs typeface="Times New Roman" panose="02020603050405020304" pitchFamily="18" charset="0"/>
              </a:rPr>
              <a:t>25 </a:t>
            </a:r>
            <a:r>
              <a:rPr lang="en-US" altLang="en-US" sz="2400" b="1" dirty="0" err="1">
                <a:solidFill>
                  <a:srgbClr val="002060"/>
                </a:solidFill>
                <a:latin typeface="Times New Roman" panose="02020603050405020304" pitchFamily="18" charset="0"/>
                <a:cs typeface="Times New Roman" panose="02020603050405020304" pitchFamily="18" charset="0"/>
              </a:rPr>
              <a:t>wks</a:t>
            </a:r>
            <a:r>
              <a:rPr lang="en-US" altLang="en-US" sz="2400" b="1" dirty="0">
                <a:solidFill>
                  <a:srgbClr val="002060"/>
                </a:solidFill>
                <a:latin typeface="Times New Roman" panose="02020603050405020304" pitchFamily="18" charset="0"/>
                <a:cs typeface="Times New Roman" panose="02020603050405020304" pitchFamily="18" charset="0"/>
              </a:rPr>
              <a:t> - 6 </a:t>
            </a:r>
            <a:r>
              <a:rPr lang="en-US" altLang="en-US" sz="2400" b="1" dirty="0" err="1">
                <a:solidFill>
                  <a:srgbClr val="002060"/>
                </a:solidFill>
                <a:latin typeface="Times New Roman" panose="02020603050405020304" pitchFamily="18" charset="0"/>
                <a:cs typeface="Times New Roman" panose="02020603050405020304" pitchFamily="18" charset="0"/>
              </a:rPr>
              <a:t>mos</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smtClean="0">
                <a:solidFill>
                  <a:srgbClr val="002060"/>
                </a:solidFill>
                <a:latin typeface="Times New Roman" panose="02020603050405020304" pitchFamily="18" charset="0"/>
                <a:cs typeface="Times New Roman" panose="02020603050405020304" pitchFamily="18" charset="0"/>
              </a:rPr>
              <a:t>PN</a:t>
            </a:r>
            <a:endParaRPr lang="en-US" altLang="en-US" sz="2400" b="1" dirty="0">
              <a:solidFill>
                <a:srgbClr val="002060"/>
              </a:solidFill>
              <a:latin typeface="Times New Roman" panose="02020603050405020304" pitchFamily="18" charset="0"/>
              <a:cs typeface="Times New Roman" panose="02020603050405020304" pitchFamily="18" charset="0"/>
            </a:endParaRPr>
          </a:p>
          <a:p>
            <a:pPr>
              <a:buClr>
                <a:schemeClr val="accent2"/>
              </a:buClr>
              <a:buSzPct val="75000"/>
              <a:buFont typeface="Monotype Sorts" pitchFamily="8" charset="2"/>
              <a:buNone/>
            </a:pPr>
            <a:endParaRPr lang="en-US" altLang="en-US" sz="2400" b="1" dirty="0" smtClean="0">
              <a:solidFill>
                <a:srgbClr val="C00000"/>
              </a:solidFill>
              <a:latin typeface="Times New Roman" panose="02020603050405020304" pitchFamily="18" charset="0"/>
              <a:cs typeface="Times New Roman" panose="02020603050405020304" pitchFamily="18" charset="0"/>
            </a:endParaRPr>
          </a:p>
          <a:p>
            <a:pPr>
              <a:buClr>
                <a:schemeClr val="accent2"/>
              </a:buClr>
              <a:buSzPct val="75000"/>
              <a:buFont typeface="Monotype Sorts" pitchFamily="8" charset="2"/>
              <a:buNone/>
            </a:pPr>
            <a:r>
              <a:rPr lang="en-US" altLang="en-US" sz="2400" b="1" dirty="0" smtClean="0">
                <a:solidFill>
                  <a:srgbClr val="C00000"/>
                </a:solidFill>
                <a:latin typeface="Times New Roman" panose="02020603050405020304" pitchFamily="18" charset="0"/>
                <a:cs typeface="Times New Roman" panose="02020603050405020304" pitchFamily="18" charset="0"/>
              </a:rPr>
              <a:t>25 </a:t>
            </a:r>
            <a:r>
              <a:rPr lang="en-US" altLang="en-US" sz="2400" b="1" dirty="0" err="1">
                <a:solidFill>
                  <a:srgbClr val="C00000"/>
                </a:solidFill>
                <a:latin typeface="Times New Roman" panose="02020603050405020304" pitchFamily="18" charset="0"/>
                <a:cs typeface="Times New Roman" panose="02020603050405020304" pitchFamily="18" charset="0"/>
              </a:rPr>
              <a:t>wks</a:t>
            </a:r>
            <a:r>
              <a:rPr lang="en-US" altLang="en-US" sz="2400" b="1" dirty="0">
                <a:solidFill>
                  <a:srgbClr val="C00000"/>
                </a:solidFill>
                <a:latin typeface="Times New Roman" panose="02020603050405020304" pitchFamily="18" charset="0"/>
                <a:cs typeface="Times New Roman" panose="02020603050405020304" pitchFamily="18" charset="0"/>
              </a:rPr>
              <a:t>  - adult</a:t>
            </a:r>
          </a:p>
          <a:p>
            <a:pPr>
              <a:buClr>
                <a:schemeClr val="accent2"/>
              </a:buClr>
              <a:buSzPct val="75000"/>
              <a:buFont typeface="Monotype Sorts" pitchFamily="8" charset="2"/>
              <a:buNone/>
            </a:pPr>
            <a:endParaRPr lang="en-US" altLang="en-US" sz="2400" b="1" dirty="0">
              <a:solidFill>
                <a:srgbClr val="7030A0"/>
              </a:solidFill>
              <a:latin typeface="Times New Roman" panose="02020603050405020304" pitchFamily="18" charset="0"/>
              <a:cs typeface="Times New Roman" panose="02020603050405020304" pitchFamily="18" charset="0"/>
            </a:endParaRPr>
          </a:p>
          <a:p>
            <a:pPr algn="just">
              <a:buClr>
                <a:schemeClr val="accent2"/>
              </a:buClr>
              <a:buSzPct val="75000"/>
              <a:buFont typeface="Monotype Sorts" pitchFamily="8" charset="2"/>
              <a:buNone/>
            </a:pPr>
            <a:r>
              <a:rPr lang="en-US" altLang="en-US" sz="2400" b="1" dirty="0">
                <a:solidFill>
                  <a:schemeClr val="accent4">
                    <a:lumMod val="50000"/>
                  </a:schemeClr>
                </a:solidFill>
                <a:latin typeface="Times New Roman" panose="02020603050405020304" pitchFamily="18" charset="0"/>
                <a:cs typeface="Times New Roman" panose="02020603050405020304" pitchFamily="18" charset="0"/>
              </a:rPr>
              <a:t>25 </a:t>
            </a:r>
            <a:r>
              <a:rPr lang="en-US" altLang="en-US" sz="2400" b="1" dirty="0" err="1">
                <a:solidFill>
                  <a:schemeClr val="accent4">
                    <a:lumMod val="50000"/>
                  </a:schemeClr>
                </a:solidFill>
                <a:latin typeface="Times New Roman" panose="02020603050405020304" pitchFamily="18" charset="0"/>
                <a:cs typeface="Times New Roman" panose="02020603050405020304" pitchFamily="18" charset="0"/>
              </a:rPr>
              <a:t>wks</a:t>
            </a:r>
            <a:r>
              <a:rPr lang="en-US" altLang="en-US" sz="2400" b="1" dirty="0">
                <a:solidFill>
                  <a:schemeClr val="accent4">
                    <a:lumMod val="50000"/>
                  </a:schemeClr>
                </a:solidFill>
                <a:latin typeface="Times New Roman" panose="02020603050405020304" pitchFamily="18" charset="0"/>
                <a:cs typeface="Times New Roman" panose="02020603050405020304" pitchFamily="18" charset="0"/>
              </a:rPr>
              <a:t>  - adult</a:t>
            </a:r>
          </a:p>
        </p:txBody>
      </p:sp>
    </p:spTree>
    <p:custDataLst>
      <p:tags r:id="rId1"/>
    </p:custDataLst>
    <p:extLst>
      <p:ext uri="{BB962C8B-B14F-4D97-AF65-F5344CB8AC3E}">
        <p14:creationId xmlns:p14="http://schemas.microsoft.com/office/powerpoint/2010/main" val="224190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body" idx="1"/>
          </p:nvPr>
        </p:nvSpPr>
        <p:spPr>
          <a:xfrm>
            <a:off x="209005" y="3879669"/>
            <a:ext cx="11709315" cy="2551295"/>
          </a:xfrm>
        </p:spPr>
        <p:txBody>
          <a:bodyPr>
            <a:noAutofit/>
          </a:bodyPr>
          <a:lstStyle/>
          <a:p>
            <a:pPr marL="0" indent="0" algn="just">
              <a:buNone/>
            </a:pPr>
            <a:r>
              <a:rPr lang="en-US" altLang="en-US" dirty="0" smtClean="0">
                <a:latin typeface="Times New Roman" panose="02020603050405020304" pitchFamily="18" charset="0"/>
                <a:cs typeface="Times New Roman" panose="02020603050405020304" pitchFamily="18" charset="0"/>
              </a:rPr>
              <a:t>However</a:t>
            </a:r>
            <a:r>
              <a:rPr lang="en-US" altLang="en-US" dirty="0">
                <a:latin typeface="Times New Roman" panose="02020603050405020304" pitchFamily="18" charset="0"/>
                <a:cs typeface="Times New Roman" panose="02020603050405020304" pitchFamily="18" charset="0"/>
              </a:rPr>
              <a:t>, the node secretes BMP-4 </a:t>
            </a:r>
            <a:r>
              <a:rPr lang="en-US" altLang="en-US" b="1" dirty="0">
                <a:latin typeface="Times New Roman" panose="02020603050405020304" pitchFamily="18" charset="0"/>
                <a:cs typeface="Times New Roman" panose="02020603050405020304" pitchFamily="18" charset="0"/>
              </a:rPr>
              <a:t>antagonists: </a:t>
            </a:r>
            <a:r>
              <a:rPr lang="en-US" altLang="en-US" dirty="0">
                <a:latin typeface="Times New Roman" panose="02020603050405020304" pitchFamily="18" charset="0"/>
                <a:cs typeface="Times New Roman" panose="02020603050405020304" pitchFamily="18" charset="0"/>
              </a:rPr>
              <a:t>(e.g. noggin, chordin, &amp; </a:t>
            </a:r>
            <a:r>
              <a:rPr lang="en-US" altLang="en-US" dirty="0" err="1">
                <a:latin typeface="Times New Roman" panose="02020603050405020304" pitchFamily="18" charset="0"/>
                <a:cs typeface="Times New Roman" panose="02020603050405020304" pitchFamily="18" charset="0"/>
              </a:rPr>
              <a:t>follistatin</a:t>
            </a:r>
            <a:r>
              <a:rPr lang="en-US" altLang="en-US" dirty="0">
                <a:latin typeface="Times New Roman" panose="02020603050405020304" pitchFamily="18" charset="0"/>
                <a:cs typeface="Times New Roman" panose="02020603050405020304" pitchFamily="18" charset="0"/>
              </a:rPr>
              <a:t>) that allow a region of the </a:t>
            </a:r>
            <a:r>
              <a:rPr lang="en-US" altLang="en-US" dirty="0" smtClean="0">
                <a:latin typeface="Times New Roman" panose="02020603050405020304" pitchFamily="18" charset="0"/>
                <a:cs typeface="Times New Roman" panose="02020603050405020304" pitchFamily="18" charset="0"/>
              </a:rPr>
              <a:t>ectoderm </a:t>
            </a:r>
            <a:r>
              <a:rPr lang="en-US" altLang="en-US" dirty="0">
                <a:latin typeface="Times New Roman" panose="02020603050405020304" pitchFamily="18" charset="0"/>
                <a:cs typeface="Times New Roman" panose="02020603050405020304" pitchFamily="18" charset="0"/>
              </a:rPr>
              <a:t>to develop into </a:t>
            </a:r>
            <a:r>
              <a:rPr lang="en-US" altLang="en-US" b="1" dirty="0">
                <a:latin typeface="Times New Roman" panose="02020603050405020304" pitchFamily="18" charset="0"/>
                <a:cs typeface="Times New Roman" panose="02020603050405020304" pitchFamily="18" charset="0"/>
              </a:rPr>
              <a:t>nerve tissue</a:t>
            </a:r>
            <a:r>
              <a:rPr lang="en-US" altLang="en-US" b="1" dirty="0" smtClean="0">
                <a:latin typeface="Times New Roman" panose="02020603050405020304" pitchFamily="18" charset="0"/>
                <a:cs typeface="Times New Roman" panose="02020603050405020304" pitchFamily="18" charset="0"/>
              </a:rPr>
              <a:t>.</a:t>
            </a:r>
          </a:p>
          <a:p>
            <a:pPr marL="0" indent="0" algn="just">
              <a:buNone/>
            </a:pPr>
            <a:endParaRPr lang="en-US" altLang="en-US" b="1" dirty="0">
              <a:latin typeface="Times New Roman" panose="02020603050405020304" pitchFamily="18" charset="0"/>
              <a:cs typeface="Times New Roman" panose="02020603050405020304" pitchFamily="18" charset="0"/>
            </a:endParaRPr>
          </a:p>
          <a:p>
            <a:pPr marL="0" indent="0" algn="just">
              <a:buNone/>
            </a:pPr>
            <a:r>
              <a:rPr lang="en-US" altLang="en-US" dirty="0" smtClean="0">
                <a:solidFill>
                  <a:srgbClr val="002060"/>
                </a:solidFill>
                <a:latin typeface="Times New Roman" panose="02020603050405020304" pitchFamily="18" charset="0"/>
                <a:cs typeface="Times New Roman" panose="02020603050405020304" pitchFamily="18" charset="0"/>
              </a:rPr>
              <a:t>{Bone Morphogenetic Protein 4 are key players regulating neuronal &amp; glial cell development from neural precursor cells in the embryonic, post natal &amp; injured CNS} </a:t>
            </a:r>
            <a:endParaRPr lang="en-US" altLang="en-US" dirty="0">
              <a:solidFill>
                <a:srgbClr val="002060"/>
              </a:solidFill>
              <a:latin typeface="Times New Roman" panose="02020603050405020304" pitchFamily="18" charset="0"/>
              <a:cs typeface="Times New Roman" panose="02020603050405020304" pitchFamily="18" charset="0"/>
            </a:endParaRPr>
          </a:p>
        </p:txBody>
      </p:sp>
      <p:pic>
        <p:nvPicPr>
          <p:cNvPr id="4" name="Picture 3" descr="mnt.jpg"/>
          <p:cNvPicPr>
            <a:picLocks noChangeAspect="1"/>
          </p:cNvPicPr>
          <p:nvPr/>
        </p:nvPicPr>
        <p:blipFill>
          <a:blip r:embed="rId3"/>
          <a:stretch>
            <a:fillRect/>
          </a:stretch>
        </p:blipFill>
        <p:spPr>
          <a:xfrm>
            <a:off x="0" y="0"/>
            <a:ext cx="7416800" cy="3302000"/>
          </a:xfrm>
          <a:prstGeom prst="rect">
            <a:avLst/>
          </a:prstGeom>
        </p:spPr>
      </p:pic>
      <p:sp>
        <p:nvSpPr>
          <p:cNvPr id="5" name="Rectangle 4"/>
          <p:cNvSpPr/>
          <p:nvPr/>
        </p:nvSpPr>
        <p:spPr>
          <a:xfrm>
            <a:off x="7537268" y="268516"/>
            <a:ext cx="4654731" cy="3539430"/>
          </a:xfrm>
          <a:prstGeom prst="rect">
            <a:avLst/>
          </a:prstGeom>
        </p:spPr>
        <p:txBody>
          <a:bodyPr wrap="square">
            <a:spAutoFit/>
          </a:bodyPr>
          <a:lstStyle/>
          <a:p>
            <a:pPr algn="just"/>
            <a:r>
              <a:rPr lang="en-US" altLang="en-US" sz="2800" dirty="0" smtClean="0">
                <a:latin typeface="Times New Roman" pitchFamily="18" charset="0"/>
                <a:cs typeface="Times New Roman" pitchFamily="18" charset="0"/>
              </a:rPr>
              <a:t>Initially BMP signaling promotes the formation of non- neural ectoderm &amp; inhibition of BMP-4 signaling is required to establish </a:t>
            </a:r>
            <a:r>
              <a:rPr lang="en-US" altLang="en-US" sz="2800" dirty="0" err="1" smtClean="0">
                <a:latin typeface="Times New Roman" pitchFamily="18" charset="0"/>
                <a:cs typeface="Times New Roman" pitchFamily="18" charset="0"/>
              </a:rPr>
              <a:t>Neuroectoderm</a:t>
            </a:r>
            <a:r>
              <a:rPr lang="en-US" altLang="en-US" sz="2800" dirty="0" smtClean="0">
                <a:latin typeface="Times New Roman" pitchFamily="18" charset="0"/>
                <a:cs typeface="Times New Roman" pitchFamily="18" charset="0"/>
              </a:rPr>
              <a:t>. There after BMP gradients are essential for patterning the dorsal ventral Axis</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9585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9823450" y="5006203"/>
            <a:ext cx="2358840" cy="1477328"/>
          </a:xfrm>
          <a:prstGeom prst="rect">
            <a:avLst/>
          </a:prstGeom>
          <a:solidFill>
            <a:schemeClr val="accent2">
              <a:lumMod val="60000"/>
              <a:lumOff val="40000"/>
            </a:schemeClr>
          </a:solidFill>
          <a:ln>
            <a:noFill/>
          </a:ln>
          <a:effectLst/>
        </p:spPr>
        <p:txBody>
          <a:bodyPr wrap="square">
            <a:spAutoFit/>
          </a:bodyPr>
          <a:lstStyle/>
          <a:p>
            <a:r>
              <a:rPr lang="en-US" altLang="en-US" b="1" dirty="0">
                <a:solidFill>
                  <a:srgbClr val="002060"/>
                </a:solidFill>
                <a:latin typeface="Times New Roman" panose="02020603050405020304" pitchFamily="18" charset="0"/>
                <a:cs typeface="Times New Roman" panose="02020603050405020304" pitchFamily="18" charset="0"/>
              </a:rPr>
              <a:t>Epidermis and associated structures (skin, nails, hair)</a:t>
            </a:r>
          </a:p>
          <a:p>
            <a:r>
              <a:rPr lang="en-US" altLang="en-US" b="1" dirty="0">
                <a:solidFill>
                  <a:srgbClr val="002060"/>
                </a:solidFill>
                <a:latin typeface="Times New Roman" panose="02020603050405020304" pitchFamily="18" charset="0"/>
                <a:cs typeface="Times New Roman" panose="02020603050405020304" pitchFamily="18" charset="0"/>
              </a:rPr>
              <a:t>Nervous system (CNS and </a:t>
            </a:r>
            <a:r>
              <a:rPr lang="en-US" altLang="en-US" b="1" dirty="0" err="1">
                <a:solidFill>
                  <a:srgbClr val="002060"/>
                </a:solidFill>
                <a:latin typeface="Times New Roman" panose="02020603050405020304" pitchFamily="18" charset="0"/>
                <a:cs typeface="Times New Roman" panose="02020603050405020304" pitchFamily="18" charset="0"/>
              </a:rPr>
              <a:t>PNS</a:t>
            </a:r>
            <a:r>
              <a:rPr lang="en-US" altLang="en-US" b="1" dirty="0">
                <a:solidFill>
                  <a:srgbClr val="002060"/>
                </a:solidFill>
                <a:latin typeface="Times New Roman" panose="02020603050405020304" pitchFamily="18" charset="0"/>
                <a:cs typeface="Times New Roman" panose="02020603050405020304" pitchFamily="18" charset="0"/>
              </a:rPr>
              <a:t>)</a:t>
            </a:r>
          </a:p>
        </p:txBody>
      </p:sp>
      <p:sp>
        <p:nvSpPr>
          <p:cNvPr id="84998" name="Text Box 6"/>
          <p:cNvSpPr txBox="1">
            <a:spLocks noChangeArrowheads="1"/>
          </p:cNvSpPr>
          <p:nvPr/>
        </p:nvSpPr>
        <p:spPr bwMode="auto">
          <a:xfrm>
            <a:off x="4783419" y="4992604"/>
            <a:ext cx="2413745" cy="1754326"/>
          </a:xfrm>
          <a:prstGeom prst="rect">
            <a:avLst/>
          </a:prstGeom>
          <a:solidFill>
            <a:srgbClr val="92D050"/>
          </a:solidFill>
          <a:ln>
            <a:noFill/>
          </a:ln>
          <a:effectLst/>
        </p:spPr>
        <p:txBody>
          <a:bodyPr wrap="square">
            <a:spAutoFit/>
          </a:bodyPr>
          <a:lstStyle/>
          <a:p>
            <a:r>
              <a:rPr lang="en-US" altLang="en-US" b="1" dirty="0">
                <a:solidFill>
                  <a:srgbClr val="002060"/>
                </a:solidFill>
                <a:latin typeface="Times New Roman" panose="02020603050405020304" pitchFamily="18" charset="0"/>
                <a:cs typeface="Times New Roman" panose="02020603050405020304" pitchFamily="18" charset="0"/>
              </a:rPr>
              <a:t>Muscle, circulatory system, bones and cartilage, outer covering of internal organs, excretory system, and gonads</a:t>
            </a:r>
          </a:p>
        </p:txBody>
      </p:sp>
      <p:sp>
        <p:nvSpPr>
          <p:cNvPr id="84999" name="Text Box 7"/>
          <p:cNvSpPr txBox="1">
            <a:spLocks noChangeArrowheads="1"/>
          </p:cNvSpPr>
          <p:nvPr/>
        </p:nvSpPr>
        <p:spPr bwMode="auto">
          <a:xfrm>
            <a:off x="7333222" y="5003040"/>
            <a:ext cx="2151529" cy="1754326"/>
          </a:xfrm>
          <a:prstGeom prst="rect">
            <a:avLst/>
          </a:prstGeom>
          <a:solidFill>
            <a:srgbClr val="FFC000"/>
          </a:solidFill>
          <a:ln>
            <a:noFill/>
          </a:ln>
          <a:effectLst/>
        </p:spPr>
        <p:txBody>
          <a:bodyPr wrap="square">
            <a:spAutoFit/>
          </a:bodyPr>
          <a:lstStyle/>
          <a:p>
            <a:r>
              <a:rPr lang="en-US" altLang="en-US" b="1" dirty="0">
                <a:solidFill>
                  <a:srgbClr val="002060"/>
                </a:solidFill>
                <a:latin typeface="Times New Roman" panose="02020603050405020304" pitchFamily="18" charset="0"/>
                <a:cs typeface="Times New Roman" panose="02020603050405020304" pitchFamily="18" charset="0"/>
              </a:rPr>
              <a:t>Inner lining of digestive system, inner lining of respiratory system, glands (including liver and pancreas)</a:t>
            </a:r>
          </a:p>
        </p:txBody>
      </p:sp>
      <p:sp>
        <p:nvSpPr>
          <p:cNvPr id="85005" name="Rectangle 13"/>
          <p:cNvSpPr>
            <a:spLocks noChangeArrowheads="1"/>
          </p:cNvSpPr>
          <p:nvPr/>
        </p:nvSpPr>
        <p:spPr bwMode="auto">
          <a:xfrm>
            <a:off x="7731125" y="39464"/>
            <a:ext cx="39773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rgbClr val="002060"/>
                </a:solidFill>
                <a:latin typeface="Times New Roman" panose="02020603050405020304" pitchFamily="18" charset="0"/>
                <a:cs typeface="Times New Roman" panose="02020603050405020304" pitchFamily="18" charset="0"/>
              </a:rPr>
              <a:t>Gastrulation forms three primary germ layers</a:t>
            </a:r>
          </a:p>
        </p:txBody>
      </p:sp>
      <p:sp>
        <p:nvSpPr>
          <p:cNvPr id="16" name="Rectangle 15"/>
          <p:cNvSpPr/>
          <p:nvPr/>
        </p:nvSpPr>
        <p:spPr>
          <a:xfrm>
            <a:off x="2662518" y="142822"/>
            <a:ext cx="2151529" cy="38659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Blastocyst</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47543" y="816639"/>
            <a:ext cx="2151529" cy="386593"/>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Trophoblast</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5045635" y="816639"/>
            <a:ext cx="2151529" cy="38659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Inner Cell Mass</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21998" y="4501773"/>
            <a:ext cx="2151529" cy="386593"/>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smtClean="0">
                <a:solidFill>
                  <a:schemeClr val="tx1"/>
                </a:solidFill>
                <a:latin typeface="Times New Roman" panose="02020603050405020304" pitchFamily="18" charset="0"/>
                <a:cs typeface="Times New Roman" panose="02020603050405020304" pitchFamily="18" charset="0"/>
              </a:rPr>
              <a:t>Syncytiotrophoblast</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21998" y="2608489"/>
            <a:ext cx="2151529" cy="386593"/>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smtClean="0">
                <a:solidFill>
                  <a:schemeClr val="tx1"/>
                </a:solidFill>
                <a:latin typeface="Times New Roman" panose="02020603050405020304" pitchFamily="18" charset="0"/>
                <a:cs typeface="Times New Roman" panose="02020603050405020304" pitchFamily="18" charset="0"/>
              </a:rPr>
              <a:t>Cytotrophoblast</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7686583" y="1373110"/>
            <a:ext cx="2151529" cy="38659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Epiblast</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2541494" y="1463933"/>
            <a:ext cx="2151529" cy="386593"/>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Hypoblast</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9838112" y="2002366"/>
            <a:ext cx="2151529" cy="38659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Embryonic Epiblast</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5513294" y="2004467"/>
            <a:ext cx="2175996" cy="38659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Amniotic Ectoderm</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541494" y="2430300"/>
            <a:ext cx="2151529" cy="611814"/>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Extraembryonic Endoderm</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418916" y="3249910"/>
            <a:ext cx="2151529" cy="38659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Primitive Streak</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9823450" y="4423151"/>
            <a:ext cx="2151529" cy="38659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Ectoderm</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7333223" y="4423152"/>
            <a:ext cx="2151529" cy="38659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Endoderm</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4814047" y="4423151"/>
            <a:ext cx="2151529" cy="38659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Mesoderm</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2559142" y="3523210"/>
            <a:ext cx="2151529" cy="386593"/>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Yolk Sac</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2559142" y="4344527"/>
            <a:ext cx="2151529" cy="543839"/>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latin typeface="Times New Roman" panose="02020603050405020304" pitchFamily="18" charset="0"/>
                <a:cs typeface="Times New Roman" panose="02020603050405020304" pitchFamily="18" charset="0"/>
              </a:rPr>
              <a:t>Extraembryonic mesoderm</a:t>
            </a:r>
            <a:endParaRPr lang="en-IN" b="1" dirty="0">
              <a:solidFill>
                <a:schemeClr val="tx1"/>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4876333" y="345933"/>
            <a:ext cx="930835" cy="40961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591704" y="353518"/>
            <a:ext cx="1008528" cy="40287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237515" y="1203232"/>
            <a:ext cx="3" cy="13651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1197762" y="3081748"/>
            <a:ext cx="3" cy="13651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584092" y="1023840"/>
            <a:ext cx="438804" cy="36317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219903" y="1008768"/>
            <a:ext cx="549556" cy="32119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617256" y="1945389"/>
            <a:ext cx="1" cy="443570"/>
          </a:xfrm>
          <a:prstGeom prst="straightConnector1">
            <a:avLst/>
          </a:prstGeom>
          <a:ln w="571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64" name="Straight Arrow Connector 63"/>
          <p:cNvCxnSpPr/>
          <p:nvPr/>
        </p:nvCxnSpPr>
        <p:spPr>
          <a:xfrm>
            <a:off x="3603808" y="3052227"/>
            <a:ext cx="1" cy="443570"/>
          </a:xfrm>
          <a:prstGeom prst="straightConnector1">
            <a:avLst/>
          </a:prstGeom>
          <a:ln w="571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65" name="Straight Arrow Connector 64"/>
          <p:cNvCxnSpPr/>
          <p:nvPr/>
        </p:nvCxnSpPr>
        <p:spPr>
          <a:xfrm>
            <a:off x="3617256" y="3924885"/>
            <a:ext cx="1" cy="443570"/>
          </a:xfrm>
          <a:prstGeom prst="straightConnector1">
            <a:avLst/>
          </a:prstGeom>
          <a:ln w="571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7" name="Straight Arrow Connector 56"/>
          <p:cNvCxnSpPr>
            <a:stCxn id="21" idx="1"/>
            <a:endCxn id="24" idx="0"/>
          </p:cNvCxnSpPr>
          <p:nvPr/>
        </p:nvCxnSpPr>
        <p:spPr>
          <a:xfrm flipH="1">
            <a:off x="6601292" y="1566407"/>
            <a:ext cx="1085291" cy="43806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1" idx="3"/>
            <a:endCxn id="23" idx="0"/>
          </p:cNvCxnSpPr>
          <p:nvPr/>
        </p:nvCxnSpPr>
        <p:spPr>
          <a:xfrm>
            <a:off x="9838112" y="1566407"/>
            <a:ext cx="1075765" cy="435959"/>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10920972" y="2440108"/>
            <a:ext cx="1" cy="1955568"/>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686583" y="2736207"/>
            <a:ext cx="3212631"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686583" y="2736207"/>
            <a:ext cx="0" cy="513703"/>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601292" y="3716506"/>
            <a:ext cx="0" cy="6280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269941" y="3712712"/>
            <a:ext cx="1" cy="63181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3719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1875399"/>
            <a:ext cx="9144000" cy="2387600"/>
          </a:xfrm>
        </p:spPr>
        <p:txBody>
          <a:bodyPr/>
          <a:lstStyle/>
          <a:p>
            <a:r>
              <a:rPr lang="en-IN" dirty="0" smtClean="0">
                <a:solidFill>
                  <a:srgbClr val="FF0000"/>
                </a:solidFill>
                <a:latin typeface="Times New Roman" panose="02020603050405020304" pitchFamily="18" charset="0"/>
                <a:cs typeface="Times New Roman" panose="02020603050405020304" pitchFamily="18" charset="0"/>
              </a:rPr>
              <a:t>Development of Nervous System</a:t>
            </a:r>
            <a:endParaRPr lang="en-I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92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0" y="209005"/>
            <a:ext cx="6018738" cy="500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283234" y="0"/>
            <a:ext cx="5908766" cy="5262979"/>
          </a:xfrm>
          <a:prstGeom prst="rect">
            <a:avLst/>
          </a:prstGeom>
        </p:spPr>
        <p:txBody>
          <a:bodyPr wrap="square">
            <a:spAutoFit/>
          </a:bodyPr>
          <a:lstStyle/>
          <a:p>
            <a:pPr algn="just"/>
            <a:r>
              <a:rPr lang="en-US" sz="2400" dirty="0" smtClean="0">
                <a:latin typeface="Times New Roman" pitchFamily="18" charset="0"/>
                <a:cs typeface="Times New Roman" pitchFamily="18" charset="0"/>
              </a:rPr>
              <a:t>There are four stages of neural plate and neural tube formation: formation, bending, convergence, and closure. The formation of the neural plate starts when dorsal mesoderm signals </a:t>
            </a:r>
            <a:r>
              <a:rPr lang="en-US" sz="2400" dirty="0" err="1" smtClean="0">
                <a:latin typeface="Times New Roman" pitchFamily="18" charset="0"/>
                <a:cs typeface="Times New Roman" pitchFamily="18" charset="0"/>
              </a:rPr>
              <a:t>ectodermal</a:t>
            </a:r>
            <a:r>
              <a:rPr lang="en-US" sz="2400" dirty="0" smtClean="0">
                <a:latin typeface="Times New Roman" pitchFamily="18" charset="0"/>
                <a:cs typeface="Times New Roman" pitchFamily="18" charset="0"/>
              </a:rPr>
              <a:t> cells above it to lengthen into columnar neural plate </a:t>
            </a:r>
            <a:r>
              <a:rPr lang="en-US" sz="2400" dirty="0" err="1" smtClean="0">
                <a:latin typeface="Times New Roman" pitchFamily="18" charset="0"/>
                <a:cs typeface="Times New Roman" pitchFamily="18" charset="0"/>
              </a:rPr>
              <a:t>cells.This</a:t>
            </a:r>
            <a:r>
              <a:rPr lang="en-US" sz="2400" dirty="0" smtClean="0">
                <a:latin typeface="Times New Roman" pitchFamily="18" charset="0"/>
                <a:cs typeface="Times New Roman" pitchFamily="18" charset="0"/>
              </a:rPr>
              <a:t> different shape distinguishes the cells of the presumptive neural plate from other pre-epidermal cells. If the neural plate is separated by itself, it will still develop to make a thinner plate but will not form a neural tube. If the region containing presumptive epidermis and neural plate tissue is isolated, small neural folds will form. </a:t>
            </a:r>
            <a:endParaRPr lang="en-US" sz="2400" dirty="0">
              <a:latin typeface="Times New Roman" pitchFamily="18" charset="0"/>
              <a:cs typeface="Times New Roman" pitchFamily="18" charset="0"/>
            </a:endParaRPr>
          </a:p>
        </p:txBody>
      </p:sp>
      <p:sp>
        <p:nvSpPr>
          <p:cNvPr id="4" name="Rectangle 3"/>
          <p:cNvSpPr/>
          <p:nvPr/>
        </p:nvSpPr>
        <p:spPr>
          <a:xfrm>
            <a:off x="161108" y="5198404"/>
            <a:ext cx="12030892" cy="1569660"/>
          </a:xfrm>
          <a:prstGeom prst="rect">
            <a:avLst/>
          </a:prstGeom>
        </p:spPr>
        <p:txBody>
          <a:bodyPr wrap="square">
            <a:spAutoFit/>
          </a:bodyPr>
          <a:lstStyle/>
          <a:p>
            <a:pPr algn="just"/>
            <a:r>
              <a:rPr lang="en-US" sz="2400" dirty="0" smtClean="0">
                <a:latin typeface="Times New Roman" pitchFamily="18" charset="0"/>
                <a:cs typeface="Times New Roman" pitchFamily="18" charset="0"/>
              </a:rPr>
              <a:t>Elongation that occurs throughout the formation of the neural plate and closure of the neural tube is vital; the closing areas of the neural tube are seen to have very increased elongation activity in the midline compared to already closed areas when the plate was beginning to shape itself into a tube</a:t>
            </a:r>
            <a:endParaRPr lang="en-US"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0762" y="-13447"/>
            <a:ext cx="4321238" cy="447787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970494" cy="6861475"/>
          </a:xfrm>
          <a:prstGeom prst="rect">
            <a:avLst/>
          </a:prstGeom>
        </p:spPr>
      </p:pic>
    </p:spTree>
    <p:extLst>
      <p:ext uri="{BB962C8B-B14F-4D97-AF65-F5344CB8AC3E}">
        <p14:creationId xmlns:p14="http://schemas.microsoft.com/office/powerpoint/2010/main" val="263642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1114" cy="5432612"/>
          </a:xfrm>
          <a:prstGeom prst="rect">
            <a:avLst/>
          </a:prstGeom>
        </p:spPr>
      </p:pic>
    </p:spTree>
    <p:extLst>
      <p:ext uri="{BB962C8B-B14F-4D97-AF65-F5344CB8AC3E}">
        <p14:creationId xmlns:p14="http://schemas.microsoft.com/office/powerpoint/2010/main" val="149911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651376" cy="6880261"/>
          </a:xfrm>
          <a:prstGeom prst="rect">
            <a:avLst/>
          </a:prstGeom>
        </p:spPr>
      </p:pic>
      <p:sp>
        <p:nvSpPr>
          <p:cNvPr id="5" name="Text Placeholder 4"/>
          <p:cNvSpPr>
            <a:spLocks noGrp="1"/>
          </p:cNvSpPr>
          <p:nvPr>
            <p:ph type="body" sz="half" idx="2"/>
          </p:nvPr>
        </p:nvSpPr>
        <p:spPr>
          <a:xfrm>
            <a:off x="7798527" y="0"/>
            <a:ext cx="4393474" cy="6518366"/>
          </a:xfrm>
        </p:spPr>
        <p:txBody>
          <a:bodyPr>
            <a:normAutofit fontScale="70000" lnSpcReduction="20000"/>
          </a:bodyPr>
          <a:lstStyle/>
          <a:p>
            <a:pPr algn="r">
              <a:lnSpc>
                <a:spcPct val="170000"/>
              </a:lnSpc>
            </a:pPr>
            <a:r>
              <a:rPr lang="en-US" sz="3400" b="1" dirty="0" smtClean="0">
                <a:latin typeface="Times New Roman" pitchFamily="18" charset="0"/>
                <a:cs typeface="Times New Roman" pitchFamily="18" charset="0"/>
              </a:rPr>
              <a:t>Deformity of NC</a:t>
            </a:r>
            <a:r>
              <a:rPr lang="en-US" sz="3400" dirty="0" smtClean="0">
                <a:latin typeface="Times New Roman" pitchFamily="18" charset="0"/>
                <a:cs typeface="Times New Roman" pitchFamily="18" charset="0"/>
              </a:rPr>
              <a:t>:</a:t>
            </a:r>
          </a:p>
          <a:p>
            <a:pPr>
              <a:lnSpc>
                <a:spcPct val="120000"/>
              </a:lnSpc>
              <a:spcBef>
                <a:spcPts val="0"/>
              </a:spcBef>
            </a:pPr>
            <a:r>
              <a:rPr lang="en-US" sz="3900" dirty="0" err="1" smtClean="0">
                <a:latin typeface="Times New Roman" pitchFamily="18" charset="0"/>
                <a:cs typeface="Times New Roman" pitchFamily="18" charset="0"/>
              </a:rPr>
              <a:t>Hirschsprung’s</a:t>
            </a:r>
            <a:r>
              <a:rPr lang="en-US" sz="3900" dirty="0" smtClean="0">
                <a:latin typeface="Times New Roman" pitchFamily="18" charset="0"/>
                <a:cs typeface="Times New Roman" pitchFamily="18" charset="0"/>
              </a:rPr>
              <a:t> Disease, </a:t>
            </a:r>
            <a:r>
              <a:rPr lang="en-US" sz="3900" dirty="0" err="1" smtClean="0">
                <a:latin typeface="Times New Roman" pitchFamily="18" charset="0"/>
                <a:cs typeface="Times New Roman" pitchFamily="18" charset="0"/>
              </a:rPr>
              <a:t>Aorticopulmonary</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Septal</a:t>
            </a:r>
            <a:r>
              <a:rPr lang="en-US" sz="3900" dirty="0" smtClean="0">
                <a:latin typeface="Times New Roman" pitchFamily="18" charset="0"/>
                <a:cs typeface="Times New Roman" pitchFamily="18" charset="0"/>
              </a:rPr>
              <a:t> Defects, </a:t>
            </a:r>
          </a:p>
          <a:p>
            <a:pPr>
              <a:lnSpc>
                <a:spcPct val="120000"/>
              </a:lnSpc>
              <a:spcBef>
                <a:spcPts val="0"/>
              </a:spcBef>
            </a:pPr>
            <a:r>
              <a:rPr lang="en-US" sz="3900" dirty="0" smtClean="0">
                <a:latin typeface="Times New Roman" pitchFamily="18" charset="0"/>
                <a:cs typeface="Times New Roman" pitchFamily="18" charset="0"/>
              </a:rPr>
              <a:t>Cleft Lip, </a:t>
            </a:r>
          </a:p>
          <a:p>
            <a:pPr>
              <a:lnSpc>
                <a:spcPct val="120000"/>
              </a:lnSpc>
              <a:spcBef>
                <a:spcPts val="0"/>
              </a:spcBef>
            </a:pPr>
            <a:r>
              <a:rPr lang="en-US" sz="3900" dirty="0" smtClean="0">
                <a:latin typeface="Times New Roman" pitchFamily="18" charset="0"/>
                <a:cs typeface="Times New Roman" pitchFamily="18" charset="0"/>
              </a:rPr>
              <a:t>Cleft Palate, </a:t>
            </a:r>
          </a:p>
          <a:p>
            <a:pPr>
              <a:lnSpc>
                <a:spcPct val="120000"/>
              </a:lnSpc>
              <a:spcBef>
                <a:spcPts val="0"/>
              </a:spcBef>
            </a:pPr>
            <a:r>
              <a:rPr lang="en-US" sz="3900" dirty="0" smtClean="0">
                <a:latin typeface="Times New Roman" pitchFamily="18" charset="0"/>
                <a:cs typeface="Times New Roman" pitchFamily="18" charset="0"/>
              </a:rPr>
              <a:t>Albinism, </a:t>
            </a:r>
          </a:p>
          <a:p>
            <a:pPr>
              <a:lnSpc>
                <a:spcPct val="120000"/>
              </a:lnSpc>
              <a:spcBef>
                <a:spcPts val="0"/>
              </a:spcBef>
            </a:pPr>
            <a:r>
              <a:rPr lang="en-US" sz="3900" dirty="0" err="1" smtClean="0">
                <a:latin typeface="Times New Roman" pitchFamily="18" charset="0"/>
                <a:cs typeface="Times New Roman" pitchFamily="18" charset="0"/>
              </a:rPr>
              <a:t>Fronto</a:t>
            </a:r>
            <a:r>
              <a:rPr lang="en-US" sz="3900" dirty="0" smtClean="0">
                <a:latin typeface="Times New Roman" pitchFamily="18" charset="0"/>
                <a:cs typeface="Times New Roman" pitchFamily="18" charset="0"/>
              </a:rPr>
              <a:t> Nasal Dysplasia, Neurofibromatosis.</a:t>
            </a:r>
          </a:p>
          <a:p>
            <a:pPr algn="r">
              <a:lnSpc>
                <a:spcPct val="170000"/>
              </a:lnSpc>
            </a:pPr>
            <a:r>
              <a:rPr lang="en-US" sz="3400" b="1" dirty="0" smtClean="0">
                <a:latin typeface="Times New Roman" pitchFamily="18" charset="0"/>
                <a:cs typeface="Times New Roman" pitchFamily="18" charset="0"/>
              </a:rPr>
              <a:t>Deformity of NT</a:t>
            </a:r>
            <a:r>
              <a:rPr lang="en-US" sz="3400" dirty="0" smtClean="0">
                <a:latin typeface="Times New Roman" pitchFamily="18" charset="0"/>
                <a:cs typeface="Times New Roman" pitchFamily="18" charset="0"/>
              </a:rPr>
              <a:t>:</a:t>
            </a:r>
          </a:p>
          <a:p>
            <a:pPr>
              <a:lnSpc>
                <a:spcPct val="120000"/>
              </a:lnSpc>
              <a:spcBef>
                <a:spcPts val="0"/>
              </a:spcBef>
            </a:pPr>
            <a:r>
              <a:rPr lang="en-US" sz="3700" dirty="0" smtClean="0">
                <a:latin typeface="Times New Roman" pitchFamily="18" charset="0"/>
                <a:cs typeface="Times New Roman" pitchFamily="18" charset="0"/>
              </a:rPr>
              <a:t>Posterior </a:t>
            </a:r>
            <a:r>
              <a:rPr lang="en-US" sz="3700" dirty="0" err="1" smtClean="0">
                <a:latin typeface="Times New Roman" pitchFamily="18" charset="0"/>
                <a:cs typeface="Times New Roman" pitchFamily="18" charset="0"/>
              </a:rPr>
              <a:t>Rachischisis</a:t>
            </a:r>
            <a:r>
              <a:rPr lang="en-US" sz="3700" dirty="0" smtClean="0">
                <a:latin typeface="Times New Roman" pitchFamily="18" charset="0"/>
                <a:cs typeface="Times New Roman" pitchFamily="18" charset="0"/>
              </a:rPr>
              <a:t>,</a:t>
            </a:r>
          </a:p>
          <a:p>
            <a:pPr>
              <a:lnSpc>
                <a:spcPct val="120000"/>
              </a:lnSpc>
              <a:spcBef>
                <a:spcPts val="0"/>
              </a:spcBef>
            </a:pPr>
            <a:r>
              <a:rPr lang="en-US" sz="3700" dirty="0" smtClean="0">
                <a:latin typeface="Times New Roman" pitchFamily="18" charset="0"/>
                <a:cs typeface="Times New Roman" pitchFamily="18" charset="0"/>
              </a:rPr>
              <a:t>micro-macro-Anencephaly, </a:t>
            </a:r>
          </a:p>
          <a:p>
            <a:pPr>
              <a:lnSpc>
                <a:spcPct val="120000"/>
              </a:lnSpc>
              <a:spcBef>
                <a:spcPts val="0"/>
              </a:spcBef>
            </a:pPr>
            <a:r>
              <a:rPr lang="en-US" sz="3700" dirty="0" err="1" smtClean="0">
                <a:latin typeface="Times New Roman" pitchFamily="18" charset="0"/>
                <a:cs typeface="Times New Roman" pitchFamily="18" charset="0"/>
              </a:rPr>
              <a:t>Spina</a:t>
            </a:r>
            <a:r>
              <a:rPr lang="en-US" sz="3700" dirty="0" smtClean="0">
                <a:latin typeface="Times New Roman" pitchFamily="18" charset="0"/>
                <a:cs typeface="Times New Roman" pitchFamily="18" charset="0"/>
              </a:rPr>
              <a:t> bifida, </a:t>
            </a:r>
          </a:p>
          <a:p>
            <a:pPr>
              <a:lnSpc>
                <a:spcPct val="120000"/>
              </a:lnSpc>
              <a:spcBef>
                <a:spcPts val="0"/>
              </a:spcBef>
            </a:pPr>
            <a:r>
              <a:rPr lang="en-US" sz="3700" dirty="0" smtClean="0">
                <a:latin typeface="Times New Roman" pitchFamily="18" charset="0"/>
                <a:cs typeface="Times New Roman" pitchFamily="18" charset="0"/>
              </a:rPr>
              <a:t>cranium </a:t>
            </a:r>
            <a:r>
              <a:rPr lang="en-US" sz="3700" dirty="0" err="1" smtClean="0">
                <a:latin typeface="Times New Roman" pitchFamily="18" charset="0"/>
                <a:cs typeface="Times New Roman" pitchFamily="18" charset="0"/>
              </a:rPr>
              <a:t>bifidum</a:t>
            </a:r>
            <a:r>
              <a:rPr lang="en-US" sz="37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953569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757</Words>
  <Application>Microsoft Office PowerPoint</Application>
  <PresentationFormat>Widescreen</PresentationFormat>
  <Paragraphs>85</Paragraphs>
  <Slides>20</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ＭＳ Ｐゴシック</vt:lpstr>
      <vt:lpstr>Agency FB</vt:lpstr>
      <vt:lpstr>Algerian</vt:lpstr>
      <vt:lpstr>Arial</vt:lpstr>
      <vt:lpstr>Arial Black</vt:lpstr>
      <vt:lpstr>Calibri</vt:lpstr>
      <vt:lpstr>Calibri Light</vt:lpstr>
      <vt:lpstr>Monotype Sorts</vt:lpstr>
      <vt:lpstr>Sylfaen</vt:lpstr>
      <vt:lpstr>Times</vt:lpstr>
      <vt:lpstr>Times New Roman</vt:lpstr>
      <vt:lpstr>Wingdings</vt:lpstr>
      <vt:lpstr>Office Theme</vt:lpstr>
      <vt:lpstr>Development of the Nervous System</vt:lpstr>
      <vt:lpstr>The three germ layers are formed at gastrulation</vt:lpstr>
      <vt:lpstr>PowerPoint Presentation</vt:lpstr>
      <vt:lpstr>PowerPoint Presentation</vt:lpstr>
      <vt:lpstr>Development of Nervous System</vt:lpstr>
      <vt:lpstr>PowerPoint Presentation</vt:lpstr>
      <vt:lpstr>PowerPoint Presentation</vt:lpstr>
      <vt:lpstr>PowerPoint Presentation</vt:lpstr>
      <vt:lpstr>PowerPoint Presentation</vt:lpstr>
      <vt:lpstr>Development of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the Nervous System</dc:title>
  <dc:creator>Dr. ARUN R NAIR</dc:creator>
  <cp:lastModifiedBy>Dr. ARUN R NAIR</cp:lastModifiedBy>
  <cp:revision>21</cp:revision>
  <dcterms:created xsi:type="dcterms:W3CDTF">2019-05-13T12:59:05Z</dcterms:created>
  <dcterms:modified xsi:type="dcterms:W3CDTF">2019-09-21T10:10:53Z</dcterms:modified>
</cp:coreProperties>
</file>